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 id="2147483682" r:id="rId3"/>
    <p:sldMasterId id="2147483670" r:id="rId4"/>
    <p:sldMasterId id="2147483719" r:id="rId5"/>
  </p:sldMasterIdLst>
  <p:notesMasterIdLst>
    <p:notesMasterId r:id="rId23"/>
  </p:notesMasterIdLst>
  <p:handoutMasterIdLst>
    <p:handoutMasterId r:id="rId24"/>
  </p:handoutMasterIdLst>
  <p:sldIdLst>
    <p:sldId id="276" r:id="rId6"/>
    <p:sldId id="256" r:id="rId7"/>
    <p:sldId id="273" r:id="rId8"/>
    <p:sldId id="257" r:id="rId9"/>
    <p:sldId id="274" r:id="rId10"/>
    <p:sldId id="258" r:id="rId11"/>
    <p:sldId id="259" r:id="rId12"/>
    <p:sldId id="260" r:id="rId13"/>
    <p:sldId id="261" r:id="rId14"/>
    <p:sldId id="262" r:id="rId15"/>
    <p:sldId id="263" r:id="rId16"/>
    <p:sldId id="264" r:id="rId17"/>
    <p:sldId id="265" r:id="rId18"/>
    <p:sldId id="269" r:id="rId19"/>
    <p:sldId id="270" r:id="rId20"/>
    <p:sldId id="271" r:id="rId21"/>
    <p:sldId id="480" r:id="rId22"/>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D8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1" autoAdjust="0"/>
    <p:restoredTop sz="86358" autoAdjust="0"/>
  </p:normalViewPr>
  <p:slideViewPr>
    <p:cSldViewPr snapToGrid="0">
      <p:cViewPr>
        <p:scale>
          <a:sx n="99" d="100"/>
          <a:sy n="99" d="100"/>
        </p:scale>
        <p:origin x="-540"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56" d="100"/>
          <a:sy n="56" d="100"/>
        </p:scale>
        <p:origin x="-186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9C4822-BE40-43C1-9472-6DD2C62D855A}" type="datetimeFigureOut">
              <a:rPr lang="en-US" smtClean="0"/>
              <a:t>10/10/2020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555871-2803-44A4-818E-40101ECE555F}" type="slidenum">
              <a:rPr lang="en-US" smtClean="0"/>
              <a:t>‹#›</a:t>
            </a:fld>
            <a:endParaRPr lang="en-US"/>
          </a:p>
        </p:txBody>
      </p:sp>
    </p:spTree>
    <p:extLst>
      <p:ext uri="{BB962C8B-B14F-4D97-AF65-F5344CB8AC3E}">
        <p14:creationId xmlns:p14="http://schemas.microsoft.com/office/powerpoint/2010/main" val="8061704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C3FCA-EBEE-4C9E-B295-118DCC569FE0}" type="datetimeFigureOut">
              <a:rPr lang="en-US" smtClean="0"/>
              <a:t>10/10/2020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E19514-7A8D-4DC1-AB4F-134077AE72C5}" type="slidenum">
              <a:rPr lang="en-US" smtClean="0"/>
              <a:t>‹#›</a:t>
            </a:fld>
            <a:endParaRPr lang="en-US"/>
          </a:p>
        </p:txBody>
      </p:sp>
    </p:spTree>
    <p:extLst>
      <p:ext uri="{BB962C8B-B14F-4D97-AF65-F5344CB8AC3E}">
        <p14:creationId xmlns:p14="http://schemas.microsoft.com/office/powerpoint/2010/main" val="33932142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4C38FB-AF61-4D03-952C-C034D6413A32}" type="slidenum">
              <a:rPr lang="en-US" smtClean="0"/>
              <a:t>1</a:t>
            </a:fld>
            <a:endParaRPr lang="en-US"/>
          </a:p>
        </p:txBody>
      </p:sp>
    </p:spTree>
    <p:extLst>
      <p:ext uri="{BB962C8B-B14F-4D97-AF65-F5344CB8AC3E}">
        <p14:creationId xmlns:p14="http://schemas.microsoft.com/office/powerpoint/2010/main" val="3584715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noTextEdit="1"/>
          </p:cNvSpPr>
          <p:nvPr>
            <p:ph type="sldImg"/>
          </p:nvPr>
        </p:nvSpPr>
        <p:spPr>
          <a:ln/>
        </p:spPr>
      </p:sp>
      <p:sp>
        <p:nvSpPr>
          <p:cNvPr id="163842" name="Notes Placeholder 2"/>
          <p:cNvSpPr>
            <a:spLocks noGrp="1"/>
          </p:cNvSpPr>
          <p:nvPr>
            <p:ph type="body" idx="1"/>
          </p:nvPr>
        </p:nvSpPr>
        <p:spPr>
          <a:ln/>
        </p:spPr>
        <p:txBody>
          <a:bodyPr/>
          <a:lstStyle/>
          <a:p>
            <a:r>
              <a:rPr lang="en-US" altLang="en-US" b="1">
                <a:latin typeface="Arial" panose="020B0604020202020204" pitchFamily="34" charset="0"/>
              </a:rPr>
              <a:t>Figure 9 </a:t>
            </a:r>
            <a:r>
              <a:rPr lang="en-US" altLang="en-US">
                <a:latin typeface="Arial" panose="020B0604020202020204" pitchFamily="34" charset="0"/>
              </a:rPr>
              <a:t>Non-vitamin K antagonist oral anticoagulant management in the setting of unplanned surgery.
</a:t>
            </a:r>
          </a:p>
        </p:txBody>
      </p:sp>
      <p:sp>
        <p:nvSpPr>
          <p:cNvPr id="16384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DB80660B-45D8-4597-965C-0AE596B8E225}" type="slidenum">
              <a:rPr lang="en-US" altLang="en-US" sz="1200"/>
              <a:pPr algn="r" eaLnBrk="1" hangingPunct="1"/>
              <a:t>13</a:t>
            </a:fld>
            <a:endParaRPr lang="en-US" altLang="en-US" sz="1200"/>
          </a:p>
        </p:txBody>
      </p:sp>
    </p:spTree>
    <p:extLst>
      <p:ext uri="{BB962C8B-B14F-4D97-AF65-F5344CB8AC3E}">
        <p14:creationId xmlns:p14="http://schemas.microsoft.com/office/powerpoint/2010/main" val="1874144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noTextEdit="1"/>
          </p:cNvSpPr>
          <p:nvPr>
            <p:ph type="sldImg"/>
          </p:nvPr>
        </p:nvSpPr>
        <p:spPr>
          <a:ln/>
        </p:spPr>
      </p:sp>
      <p:sp>
        <p:nvSpPr>
          <p:cNvPr id="163842" name="Notes Placeholder 2"/>
          <p:cNvSpPr>
            <a:spLocks noGrp="1"/>
          </p:cNvSpPr>
          <p:nvPr>
            <p:ph type="body" idx="1"/>
          </p:nvPr>
        </p:nvSpPr>
        <p:spPr>
          <a:ln/>
        </p:spPr>
        <p:txBody>
          <a:bodyPr/>
          <a:lstStyle/>
          <a:p>
            <a:r>
              <a:rPr lang="en-US" altLang="en-US" b="1">
                <a:latin typeface="Arial" panose="020B0604020202020204" pitchFamily="34" charset="0"/>
              </a:rPr>
              <a:t>Figure 13 </a:t>
            </a:r>
            <a:r>
              <a:rPr lang="en-US" altLang="en-US">
                <a:latin typeface="Arial" panose="020B0604020202020204" pitchFamily="34" charset="0"/>
              </a:rPr>
              <a:t>Acute management of acute ischaemic stroke in a patient on non-vitamin K antagonist oral anticoagulant. *Currently only available for dabigatran (idarucizumab). &lt;sup&gt;#&lt;/sup&gt;Perform systemic thrombolysis only if there are no (other) contraindications for intravenous application of recombinant tissue plasminogen activator according to its label. &lt;sup&gt;%&lt;/sup&gt;Perform endovascular thrombectomy only if there is a target vessel occlusion and procedure is indicated and feasible according to present evidence. **According to expert consensus.&lt;sup&gt;370&lt;/sup&gt;
</a:t>
            </a:r>
          </a:p>
        </p:txBody>
      </p:sp>
      <p:sp>
        <p:nvSpPr>
          <p:cNvPr id="16384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1233258F-49C2-4CD8-9A47-5D5AF7E1354B}" type="slidenum">
              <a:rPr lang="en-US" altLang="en-US" sz="1200"/>
              <a:pPr algn="r" eaLnBrk="1" hangingPunct="1"/>
              <a:t>14</a:t>
            </a:fld>
            <a:endParaRPr lang="en-US" altLang="en-US" sz="1200"/>
          </a:p>
        </p:txBody>
      </p:sp>
    </p:spTree>
    <p:extLst>
      <p:ext uri="{BB962C8B-B14F-4D97-AF65-F5344CB8AC3E}">
        <p14:creationId xmlns:p14="http://schemas.microsoft.com/office/powerpoint/2010/main" val="497348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noTextEdit="1"/>
          </p:cNvSpPr>
          <p:nvPr>
            <p:ph type="sldImg"/>
          </p:nvPr>
        </p:nvSpPr>
        <p:spPr>
          <a:ln/>
        </p:spPr>
      </p:sp>
      <p:sp>
        <p:nvSpPr>
          <p:cNvPr id="163842" name="Notes Placeholder 2"/>
          <p:cNvSpPr>
            <a:spLocks noGrp="1"/>
          </p:cNvSpPr>
          <p:nvPr>
            <p:ph type="body" idx="1"/>
          </p:nvPr>
        </p:nvSpPr>
        <p:spPr>
          <a:ln/>
        </p:spPr>
        <p:txBody>
          <a:bodyPr/>
          <a:lstStyle/>
          <a:p>
            <a:r>
              <a:rPr lang="en-US" altLang="en-US" b="1" dirty="0">
                <a:latin typeface="Arial" panose="020B0604020202020204" pitchFamily="34" charset="0"/>
              </a:rPr>
              <a:t>Figure 14 </a:t>
            </a:r>
            <a:r>
              <a:rPr lang="en-US" altLang="en-US" dirty="0">
                <a:latin typeface="Arial" panose="020B0604020202020204" pitchFamily="34" charset="0"/>
              </a:rPr>
              <a:t>(Re-) initiation of anticoagulation after transient </a:t>
            </a:r>
            <a:r>
              <a:rPr lang="en-US" altLang="en-US" dirty="0" err="1">
                <a:latin typeface="Arial" panose="020B0604020202020204" pitchFamily="34" charset="0"/>
              </a:rPr>
              <a:t>ischaemic</a:t>
            </a:r>
            <a:r>
              <a:rPr lang="en-US" altLang="en-US" dirty="0">
                <a:latin typeface="Arial" panose="020B0604020202020204" pitchFamily="34" charset="0"/>
              </a:rPr>
              <a:t> attack/stroke. (Re-) start only in the absence of contraindications and if stroke size is not expected to substantially increase the risk of secondary </a:t>
            </a:r>
            <a:r>
              <a:rPr lang="en-US" altLang="en-US" dirty="0" err="1">
                <a:latin typeface="Arial" panose="020B0604020202020204" pitchFamily="34" charset="0"/>
              </a:rPr>
              <a:t>haemorrhagic</a:t>
            </a:r>
            <a:r>
              <a:rPr lang="en-US" altLang="en-US" dirty="0">
                <a:latin typeface="Arial" panose="020B0604020202020204" pitchFamily="34" charset="0"/>
              </a:rPr>
              <a:t> transformation. *Consider shorter delays to (re-) start a non-vitamin K antagonist oral anticoagulant if there is a very high risk of stroke recurrence (e.g. left atrial appendage thrombus) and no </a:t>
            </a:r>
            <a:r>
              <a:rPr lang="en-US" altLang="en-US" dirty="0" err="1">
                <a:latin typeface="Arial" panose="020B0604020202020204" pitchFamily="34" charset="0"/>
              </a:rPr>
              <a:t>haemorrhagic</a:t>
            </a:r>
            <a:r>
              <a:rPr lang="en-US" altLang="en-US" dirty="0">
                <a:latin typeface="Arial" panose="020B0604020202020204" pitchFamily="34" charset="0"/>
              </a:rPr>
              <a:t> transformation on follow-up brain imaging (using computed tomography or magnetic resonance imaging). Consider longer delays to (re-)start a non-vitamin K antagonist oral anticoagulant according to the recommendations made in the European Society of Cardiology Atrial Fibrillation Guidelines 2016. &lt;sup&gt;#&lt;/sup&gt;Without proven evidence; consider inclusion of patient in an ongoing trial.
</a:t>
            </a:r>
          </a:p>
        </p:txBody>
      </p:sp>
      <p:sp>
        <p:nvSpPr>
          <p:cNvPr id="16384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CDC6A1EF-3B0B-456A-AE42-911BA4B76AE8}" type="slidenum">
              <a:rPr lang="en-US" altLang="en-US" sz="1200"/>
              <a:pPr algn="r" eaLnBrk="1" hangingPunct="1"/>
              <a:t>15</a:t>
            </a:fld>
            <a:endParaRPr lang="en-US" altLang="en-US" sz="1200"/>
          </a:p>
        </p:txBody>
      </p:sp>
    </p:spTree>
    <p:extLst>
      <p:ext uri="{BB962C8B-B14F-4D97-AF65-F5344CB8AC3E}">
        <p14:creationId xmlns:p14="http://schemas.microsoft.com/office/powerpoint/2010/main" val="3901915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noTextEdit="1"/>
          </p:cNvSpPr>
          <p:nvPr>
            <p:ph type="sldImg"/>
          </p:nvPr>
        </p:nvSpPr>
        <p:spPr>
          <a:ln/>
        </p:spPr>
      </p:sp>
      <p:sp>
        <p:nvSpPr>
          <p:cNvPr id="163842" name="Notes Placeholder 2"/>
          <p:cNvSpPr>
            <a:spLocks noGrp="1"/>
          </p:cNvSpPr>
          <p:nvPr>
            <p:ph type="body" idx="1"/>
          </p:nvPr>
        </p:nvSpPr>
        <p:spPr>
          <a:ln/>
        </p:spPr>
        <p:txBody>
          <a:bodyPr/>
          <a:lstStyle/>
          <a:p>
            <a:r>
              <a:rPr lang="en-US" altLang="en-US" b="1">
                <a:latin typeface="Arial" panose="020B0604020202020204" pitchFamily="34" charset="0"/>
              </a:rPr>
              <a:t>Figure 15 </a:t>
            </a:r>
            <a:r>
              <a:rPr lang="en-US" altLang="en-US">
                <a:latin typeface="Arial" panose="020B0604020202020204" pitchFamily="34" charset="0"/>
              </a:rPr>
              <a:t>(Re-) initiation of anticoagulation post intracranial bleeding. &lt;sup&gt;#&lt;/sup&gt;Without evidence; ideally include the patient in an ongoing trial. *Brain imaging (CT/MRI) should be considered before (re-)initiation of (non)-vitamin K antagonist oral anticoagulant.
</a:t>
            </a:r>
          </a:p>
        </p:txBody>
      </p:sp>
      <p:sp>
        <p:nvSpPr>
          <p:cNvPr id="16384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E700BF9B-2F4D-45B2-A233-6107D1552323}" type="slidenum">
              <a:rPr lang="en-US" altLang="en-US" sz="1200"/>
              <a:pPr algn="r" eaLnBrk="1" hangingPunct="1"/>
              <a:t>16</a:t>
            </a:fld>
            <a:endParaRPr lang="en-US" altLang="en-US" sz="1200"/>
          </a:p>
        </p:txBody>
      </p:sp>
    </p:spTree>
    <p:extLst>
      <p:ext uri="{BB962C8B-B14F-4D97-AF65-F5344CB8AC3E}">
        <p14:creationId xmlns:p14="http://schemas.microsoft.com/office/powerpoint/2010/main" val="248599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noTextEdit="1"/>
          </p:cNvSpPr>
          <p:nvPr>
            <p:ph type="sldImg"/>
          </p:nvPr>
        </p:nvSpPr>
        <p:spPr>
          <a:ln/>
        </p:spPr>
      </p:sp>
      <p:sp>
        <p:nvSpPr>
          <p:cNvPr id="163842" name="Notes Placeholder 2"/>
          <p:cNvSpPr>
            <a:spLocks noGrp="1"/>
          </p:cNvSpPr>
          <p:nvPr>
            <p:ph type="body" idx="1"/>
          </p:nvPr>
        </p:nvSpPr>
        <p:spPr>
          <a:ln/>
        </p:spPr>
        <p:txBody>
          <a:bodyPr/>
          <a:lstStyle/>
          <a:p>
            <a:r>
              <a:rPr lang="en-US" altLang="en-US" b="1">
                <a:latin typeface="Arial" panose="020B0604020202020204" pitchFamily="34" charset="0"/>
              </a:rPr>
              <a:t>Figure 2 </a:t>
            </a:r>
            <a:r>
              <a:rPr lang="en-US" altLang="en-US">
                <a:latin typeface="Arial" panose="020B0604020202020204" pitchFamily="34" charset="0"/>
              </a:rPr>
              <a:t>Selection of possibilities to increase adherence to NOACs. NOAC, non-vitamin K antagonist oral anticoagulant.
</a:t>
            </a:r>
          </a:p>
        </p:txBody>
      </p:sp>
      <p:sp>
        <p:nvSpPr>
          <p:cNvPr id="16384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282B557E-95E3-49A1-ACA2-702185CD4809}" type="slidenum">
              <a:rPr lang="en-US" altLang="en-US" sz="1200"/>
              <a:pPr algn="r" eaLnBrk="1" hangingPunct="1"/>
              <a:t>3</a:t>
            </a:fld>
            <a:endParaRPr lang="en-US" altLang="en-US" sz="1200"/>
          </a:p>
        </p:txBody>
      </p:sp>
    </p:spTree>
    <p:extLst>
      <p:ext uri="{BB962C8B-B14F-4D97-AF65-F5344CB8AC3E}">
        <p14:creationId xmlns:p14="http://schemas.microsoft.com/office/powerpoint/2010/main" val="3634708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Switching between anticoagulant regimens</a:t>
            </a:r>
            <a:r>
              <a:rPr lang="en-US" sz="1200" b="0" i="0" kern="1200" dirty="0">
                <a:solidFill>
                  <a:schemeClr val="tx1"/>
                </a:solidFill>
                <a:effectLst/>
                <a:latin typeface="+mn-lt"/>
                <a:ea typeface="+mn-ea"/>
                <a:cs typeface="+mn-cs"/>
              </a:rPr>
              <a:t>: Because of the slow onset of action of VKAs, it may take 5–10 days before the INR is in the therapeutic range, with large individual variations.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Therefore, the NOAC and VKA should be administered concomitantly until the INR is in a range that is considered appropriate. similar to the situation when low molecular weight heparins (LMWHs) are administered during VKA initiation. A loading dose is not recommended for </a:t>
            </a:r>
            <a:r>
              <a:rPr lang="en-US" sz="1200" b="0" i="0" kern="1200" dirty="0" err="1">
                <a:solidFill>
                  <a:schemeClr val="tx1"/>
                </a:solidFill>
                <a:effectLst/>
                <a:latin typeface="+mn-lt"/>
                <a:ea typeface="+mn-ea"/>
                <a:cs typeface="+mn-cs"/>
              </a:rPr>
              <a:t>acenocoumarol</a:t>
            </a:r>
            <a:r>
              <a:rPr lang="en-US" sz="1200" b="0" i="0" kern="1200" dirty="0">
                <a:solidFill>
                  <a:schemeClr val="tx1"/>
                </a:solidFill>
                <a:effectLst/>
                <a:latin typeface="+mn-lt"/>
                <a:ea typeface="+mn-ea"/>
                <a:cs typeface="+mn-cs"/>
              </a:rPr>
              <a:t> and warfarin, but is appropriate with</a:t>
            </a:r>
            <a:r>
              <a:rPr lang="en-US" sz="1200" b="0" i="0" kern="1200" baseline="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phenprocoumon</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When concomitant administration of a NOAC during the initiation of the VKA is not deemed appropriate, initiation of the VKA can be performed after switching the NOAC to LMWH, which may</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be considered especially in patients with a high thromboembolic risk.</a:t>
            </a:r>
            <a:endParaRPr lang="en-US" dirty="0"/>
          </a:p>
        </p:txBody>
      </p:sp>
      <p:sp>
        <p:nvSpPr>
          <p:cNvPr id="4" name="Slide Number Placeholder 3"/>
          <p:cNvSpPr>
            <a:spLocks noGrp="1"/>
          </p:cNvSpPr>
          <p:nvPr>
            <p:ph type="sldNum" sz="quarter" idx="10"/>
          </p:nvPr>
        </p:nvSpPr>
        <p:spPr/>
        <p:txBody>
          <a:bodyPr/>
          <a:lstStyle/>
          <a:p>
            <a:fld id="{68E19514-7A8D-4DC1-AB4F-134077AE72C5}" type="slidenum">
              <a:rPr lang="en-US" smtClean="0"/>
              <a:t>6</a:t>
            </a:fld>
            <a:endParaRPr lang="en-US"/>
          </a:p>
        </p:txBody>
      </p:sp>
    </p:spTree>
    <p:extLst>
      <p:ext uri="{BB962C8B-B14F-4D97-AF65-F5344CB8AC3E}">
        <p14:creationId xmlns:p14="http://schemas.microsoft.com/office/powerpoint/2010/main" val="3078670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noTextEdit="1"/>
          </p:cNvSpPr>
          <p:nvPr>
            <p:ph type="sldImg"/>
          </p:nvPr>
        </p:nvSpPr>
        <p:spPr>
          <a:ln/>
        </p:spPr>
      </p:sp>
      <p:sp>
        <p:nvSpPr>
          <p:cNvPr id="163842" name="Notes Placeholder 2"/>
          <p:cNvSpPr>
            <a:spLocks noGrp="1"/>
          </p:cNvSpPr>
          <p:nvPr>
            <p:ph type="body" idx="1"/>
          </p:nvPr>
        </p:nvSpPr>
        <p:spPr>
          <a:ln/>
        </p:spPr>
        <p:txBody>
          <a:bodyPr/>
          <a:lstStyle/>
          <a:p>
            <a:r>
              <a:rPr lang="en-US" altLang="en-US" b="1">
                <a:latin typeface="Arial" panose="020B0604020202020204" pitchFamily="34" charset="0"/>
              </a:rPr>
              <a:t>Figure 3 </a:t>
            </a:r>
            <a:r>
              <a:rPr lang="en-US" altLang="en-US">
                <a:latin typeface="Arial" panose="020B0604020202020204" pitchFamily="34" charset="0"/>
              </a:rPr>
              <a:t>NOAC selection based on drug–drug interactions and/or risk of bleeding. Use of plasma level measurements to guide dosing is generally discouraged and should only be used in rare cases of potentially substantial interactions or special situations, and only in centres with great experience in the performance and interpretation of such assays as well as the care of NOAC-treated patients.
</a:t>
            </a:r>
          </a:p>
        </p:txBody>
      </p:sp>
      <p:sp>
        <p:nvSpPr>
          <p:cNvPr id="16384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143DF1DE-9D6D-44EC-AE55-61BD7603B084}" type="slidenum">
              <a:rPr lang="en-US" altLang="en-US" sz="1200"/>
              <a:pPr algn="r" eaLnBrk="1" hangingPunct="1"/>
              <a:t>7</a:t>
            </a:fld>
            <a:endParaRPr lang="en-US" altLang="en-US" sz="1200"/>
          </a:p>
        </p:txBody>
      </p:sp>
    </p:spTree>
    <p:extLst>
      <p:ext uri="{BB962C8B-B14F-4D97-AF65-F5344CB8AC3E}">
        <p14:creationId xmlns:p14="http://schemas.microsoft.com/office/powerpoint/2010/main" val="2348625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noTextEdit="1"/>
          </p:cNvSpPr>
          <p:nvPr>
            <p:ph type="sldImg"/>
          </p:nvPr>
        </p:nvSpPr>
        <p:spPr>
          <a:ln/>
        </p:spPr>
      </p:sp>
      <p:sp>
        <p:nvSpPr>
          <p:cNvPr id="163842" name="Notes Placeholder 2"/>
          <p:cNvSpPr>
            <a:spLocks noGrp="1"/>
          </p:cNvSpPr>
          <p:nvPr>
            <p:ph type="body" idx="1"/>
          </p:nvPr>
        </p:nvSpPr>
        <p:spPr>
          <a:ln/>
        </p:spPr>
        <p:txBody>
          <a:bodyPr/>
          <a:lstStyle/>
          <a:p>
            <a:r>
              <a:rPr lang="en-US" altLang="en-US" b="1" dirty="0">
                <a:latin typeface="Arial" panose="020B0604020202020204" pitchFamily="34" charset="0"/>
              </a:rPr>
              <a:t>Figure 4 </a:t>
            </a:r>
            <a:r>
              <a:rPr lang="en-US" altLang="en-US" dirty="0">
                <a:latin typeface="Arial" panose="020B0604020202020204" pitchFamily="34" charset="0"/>
              </a:rPr>
              <a:t>Use of non-vitamin K antagonist oral anticoagulants according to renal function. *2 × 110 mg in patients at high risk of bleeding (per </a:t>
            </a:r>
            <a:r>
              <a:rPr lang="en-US" altLang="en-US" dirty="0" err="1">
                <a:latin typeface="Arial" panose="020B0604020202020204" pitchFamily="34" charset="0"/>
              </a:rPr>
              <a:t>SmPc</a:t>
            </a:r>
            <a:r>
              <a:rPr lang="en-US" altLang="en-US" dirty="0">
                <a:latin typeface="Arial" panose="020B0604020202020204" pitchFamily="34" charset="0"/>
              </a:rPr>
              <a:t>). &lt;sup&gt;#&lt;/sup&gt;Other dose reduction criteria may apply (weight ≤60 kg, concomitant potent P-</a:t>
            </a:r>
            <a:r>
              <a:rPr lang="en-US" altLang="en-US" dirty="0" err="1">
                <a:latin typeface="Arial" panose="020B0604020202020204" pitchFamily="34" charset="0"/>
              </a:rPr>
              <a:t>Gp</a:t>
            </a:r>
            <a:r>
              <a:rPr lang="en-US" altLang="en-US" dirty="0">
                <a:latin typeface="Arial" panose="020B0604020202020204" pitchFamily="34" charset="0"/>
              </a:rPr>
              <a:t> inhibitor therapy). &lt;sup&gt;$&lt;/sup&gt;2 × 2.5 mg only if at least two out of three fulfilled: age ≥80 years, body weight ≤60 kg, creatinine ≥1.5 mg/</a:t>
            </a:r>
            <a:r>
              <a:rPr lang="en-US" altLang="en-US" dirty="0" err="1">
                <a:latin typeface="Arial" panose="020B0604020202020204" pitchFamily="34" charset="0"/>
              </a:rPr>
              <a:t>dL</a:t>
            </a:r>
            <a:r>
              <a:rPr lang="en-US" altLang="en-US" dirty="0">
                <a:latin typeface="Arial" panose="020B0604020202020204" pitchFamily="34" charset="0"/>
              </a:rPr>
              <a:t> (133 µ</a:t>
            </a:r>
            <a:r>
              <a:rPr lang="en-US" altLang="en-US" dirty="0" err="1">
                <a:latin typeface="Arial" panose="020B0604020202020204" pitchFamily="34" charset="0"/>
              </a:rPr>
              <a:t>mol</a:t>
            </a:r>
            <a:r>
              <a:rPr lang="en-US" altLang="en-US" dirty="0">
                <a:latin typeface="Arial" panose="020B0604020202020204" pitchFamily="34" charset="0"/>
              </a:rPr>
              <a:t>/L). Orange arrows indicate cautionary use (</a:t>
            </a:r>
            <a:r>
              <a:rPr lang="en-US" altLang="en-US" dirty="0" err="1">
                <a:latin typeface="Arial" panose="020B0604020202020204" pitchFamily="34" charset="0"/>
              </a:rPr>
              <a:t>dabigatran</a:t>
            </a:r>
            <a:r>
              <a:rPr lang="en-US" altLang="en-US" dirty="0">
                <a:latin typeface="Arial" panose="020B0604020202020204" pitchFamily="34" charset="0"/>
              </a:rPr>
              <a:t> in moderate renal insufficiency, </a:t>
            </a:r>
            <a:r>
              <a:rPr lang="en-US" altLang="en-US" dirty="0" err="1">
                <a:latin typeface="Arial" panose="020B0604020202020204" pitchFamily="34" charset="0"/>
              </a:rPr>
              <a:t>FXa</a:t>
            </a:r>
            <a:r>
              <a:rPr lang="en-US" altLang="en-US" dirty="0">
                <a:latin typeface="Arial" panose="020B0604020202020204" pitchFamily="34" charset="0"/>
              </a:rPr>
              <a:t> inhibitors in severe renal insufficiency, </a:t>
            </a:r>
            <a:r>
              <a:rPr lang="en-US" altLang="en-US" dirty="0" err="1">
                <a:latin typeface="Arial" panose="020B0604020202020204" pitchFamily="34" charset="0"/>
              </a:rPr>
              <a:t>edoxaban</a:t>
            </a:r>
            <a:r>
              <a:rPr lang="en-US" altLang="en-US" dirty="0">
                <a:latin typeface="Arial" panose="020B0604020202020204" pitchFamily="34" charset="0"/>
              </a:rPr>
              <a:t> in ‘</a:t>
            </a:r>
            <a:r>
              <a:rPr lang="en-US" altLang="en-US" dirty="0" err="1">
                <a:latin typeface="Arial" panose="020B0604020202020204" pitchFamily="34" charset="0"/>
              </a:rPr>
              <a:t>supranormal</a:t>
            </a:r>
            <a:r>
              <a:rPr lang="en-US" altLang="en-US" dirty="0">
                <a:latin typeface="Arial" panose="020B0604020202020204" pitchFamily="34" charset="0"/>
              </a:rPr>
              <a:t>’ renal function); see text for details.
</a:t>
            </a:r>
          </a:p>
        </p:txBody>
      </p:sp>
      <p:sp>
        <p:nvSpPr>
          <p:cNvPr id="16384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88EDC0EA-9433-4890-A86C-BBE51164F57D}" type="slidenum">
              <a:rPr lang="en-US" altLang="en-US" sz="1200"/>
              <a:pPr algn="r" eaLnBrk="1" hangingPunct="1"/>
              <a:t>8</a:t>
            </a:fld>
            <a:endParaRPr lang="en-US" altLang="en-US" sz="1200"/>
          </a:p>
        </p:txBody>
      </p:sp>
    </p:spTree>
    <p:extLst>
      <p:ext uri="{BB962C8B-B14F-4D97-AF65-F5344CB8AC3E}">
        <p14:creationId xmlns:p14="http://schemas.microsoft.com/office/powerpoint/2010/main" val="2892097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noTextEdit="1"/>
          </p:cNvSpPr>
          <p:nvPr>
            <p:ph type="sldImg"/>
          </p:nvPr>
        </p:nvSpPr>
        <p:spPr>
          <a:ln/>
        </p:spPr>
      </p:sp>
      <p:sp>
        <p:nvSpPr>
          <p:cNvPr id="163842" name="Notes Placeholder 2"/>
          <p:cNvSpPr>
            <a:spLocks noGrp="1"/>
          </p:cNvSpPr>
          <p:nvPr>
            <p:ph type="body" idx="1"/>
          </p:nvPr>
        </p:nvSpPr>
        <p:spPr>
          <a:ln/>
        </p:spPr>
        <p:txBody>
          <a:bodyPr/>
          <a:lstStyle/>
          <a:p>
            <a:r>
              <a:rPr lang="en-US" altLang="en-US" b="1">
                <a:latin typeface="Arial" panose="020B0604020202020204" pitchFamily="34" charset="0"/>
              </a:rPr>
              <a:t>Figure 5 </a:t>
            </a:r>
            <a:r>
              <a:rPr lang="en-US" altLang="en-US">
                <a:latin typeface="Arial" panose="020B0604020202020204" pitchFamily="34" charset="0"/>
              </a:rPr>
              <a:t>Management of bleeding in patients taking non-vitamin K antagonist oral anticoagulants.
</a:t>
            </a:r>
          </a:p>
        </p:txBody>
      </p:sp>
      <p:sp>
        <p:nvSpPr>
          <p:cNvPr id="16384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F057D823-A8BC-4D2A-876F-2064A5C260CE}" type="slidenum">
              <a:rPr lang="en-US" altLang="en-US" sz="1200"/>
              <a:pPr algn="r" eaLnBrk="1" hangingPunct="1"/>
              <a:t>9</a:t>
            </a:fld>
            <a:endParaRPr lang="en-US" altLang="en-US" sz="1200"/>
          </a:p>
        </p:txBody>
      </p:sp>
    </p:spTree>
    <p:extLst>
      <p:ext uri="{BB962C8B-B14F-4D97-AF65-F5344CB8AC3E}">
        <p14:creationId xmlns:p14="http://schemas.microsoft.com/office/powerpoint/2010/main" val="3728974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noTextEdit="1"/>
          </p:cNvSpPr>
          <p:nvPr>
            <p:ph type="sldImg"/>
          </p:nvPr>
        </p:nvSpPr>
        <p:spPr>
          <a:ln/>
        </p:spPr>
      </p:sp>
      <p:sp>
        <p:nvSpPr>
          <p:cNvPr id="163842" name="Notes Placeholder 2"/>
          <p:cNvSpPr>
            <a:spLocks noGrp="1"/>
          </p:cNvSpPr>
          <p:nvPr>
            <p:ph type="body" idx="1"/>
          </p:nvPr>
        </p:nvSpPr>
        <p:spPr>
          <a:ln/>
        </p:spPr>
        <p:txBody>
          <a:bodyPr/>
          <a:lstStyle/>
          <a:p>
            <a:r>
              <a:rPr lang="en-US" altLang="en-US" b="1" dirty="0">
                <a:latin typeface="Arial" panose="020B0604020202020204" pitchFamily="34" charset="0"/>
              </a:rPr>
              <a:t>Figure 6 </a:t>
            </a:r>
            <a:r>
              <a:rPr lang="en-US" altLang="en-US" dirty="0">
                <a:latin typeface="Arial" panose="020B0604020202020204" pitchFamily="34" charset="0"/>
              </a:rPr>
              <a:t>Application and effect of </a:t>
            </a:r>
            <a:r>
              <a:rPr lang="en-US" altLang="en-US" dirty="0" err="1">
                <a:latin typeface="Arial" panose="020B0604020202020204" pitchFamily="34" charset="0"/>
              </a:rPr>
              <a:t>idarucizumab</a:t>
            </a:r>
            <a:r>
              <a:rPr lang="en-US" altLang="en-US" dirty="0">
                <a:latin typeface="Arial" panose="020B0604020202020204" pitchFamily="34" charset="0"/>
              </a:rPr>
              <a:t> and </a:t>
            </a:r>
            <a:r>
              <a:rPr lang="en-US" altLang="en-US" dirty="0" err="1">
                <a:latin typeface="Arial" panose="020B0604020202020204" pitchFamily="34" charset="0"/>
              </a:rPr>
              <a:t>andexanet</a:t>
            </a:r>
            <a:r>
              <a:rPr lang="en-US" altLang="en-US" dirty="0">
                <a:latin typeface="Arial" panose="020B0604020202020204" pitchFamily="34" charset="0"/>
              </a:rPr>
              <a:t> alpha. *Per protocol of ANNEXA-4.&lt;sup&gt;249&lt;/sup&gt; </a:t>
            </a:r>
            <a:r>
              <a:rPr lang="en-US" altLang="en-US" dirty="0" err="1">
                <a:latin typeface="Arial" panose="020B0604020202020204" pitchFamily="34" charset="0"/>
              </a:rPr>
              <a:t>Andexanet</a:t>
            </a:r>
            <a:r>
              <a:rPr lang="en-US" altLang="en-US" dirty="0">
                <a:latin typeface="Arial" panose="020B0604020202020204" pitchFamily="34" charset="0"/>
              </a:rPr>
              <a:t> alpha: The outcome study (ANNEXA-4) is still pending, the drug is not yet approved and not yet available.
</a:t>
            </a:r>
          </a:p>
        </p:txBody>
      </p:sp>
      <p:sp>
        <p:nvSpPr>
          <p:cNvPr id="16384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EB88A10E-AAC5-44E8-8F46-D22AED13711A}" type="slidenum">
              <a:rPr lang="en-US" altLang="en-US" sz="1200"/>
              <a:pPr algn="r" eaLnBrk="1" hangingPunct="1"/>
              <a:t>10</a:t>
            </a:fld>
            <a:endParaRPr lang="en-US" altLang="en-US" sz="1200"/>
          </a:p>
        </p:txBody>
      </p:sp>
    </p:spTree>
    <p:extLst>
      <p:ext uri="{BB962C8B-B14F-4D97-AF65-F5344CB8AC3E}">
        <p14:creationId xmlns:p14="http://schemas.microsoft.com/office/powerpoint/2010/main" val="1129901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noTextEdit="1"/>
          </p:cNvSpPr>
          <p:nvPr>
            <p:ph type="sldImg"/>
          </p:nvPr>
        </p:nvSpPr>
        <p:spPr>
          <a:ln/>
        </p:spPr>
      </p:sp>
      <p:sp>
        <p:nvSpPr>
          <p:cNvPr id="163842" name="Notes Placeholder 2"/>
          <p:cNvSpPr>
            <a:spLocks noGrp="1"/>
          </p:cNvSpPr>
          <p:nvPr>
            <p:ph type="body" idx="1"/>
          </p:nvPr>
        </p:nvSpPr>
        <p:spPr>
          <a:ln/>
        </p:spPr>
        <p:txBody>
          <a:bodyPr/>
          <a:lstStyle/>
          <a:p>
            <a:r>
              <a:rPr lang="en-US" altLang="en-US" b="1">
                <a:latin typeface="Arial" panose="020B0604020202020204" pitchFamily="34" charset="0"/>
              </a:rPr>
              <a:t>Figure 7 </a:t>
            </a:r>
            <a:r>
              <a:rPr lang="en-US" altLang="en-US">
                <a:latin typeface="Arial" panose="020B0604020202020204" pitchFamily="34" charset="0"/>
              </a:rPr>
              <a:t>(Re-) initiation of anticoagulation post-gastrointestinal bleeding. &lt;sup&gt;#&lt;/sup&gt;Without evidence; ideally include patient in ongoing trial.
</a:t>
            </a:r>
          </a:p>
        </p:txBody>
      </p:sp>
      <p:sp>
        <p:nvSpPr>
          <p:cNvPr id="16384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15184A64-3506-432B-9F78-169C58B498B1}" type="slidenum">
              <a:rPr lang="en-US" altLang="en-US" sz="1200"/>
              <a:pPr algn="r" eaLnBrk="1" hangingPunct="1"/>
              <a:t>11</a:t>
            </a:fld>
            <a:endParaRPr lang="en-US" altLang="en-US" sz="1200"/>
          </a:p>
        </p:txBody>
      </p:sp>
    </p:spTree>
    <p:extLst>
      <p:ext uri="{BB962C8B-B14F-4D97-AF65-F5344CB8AC3E}">
        <p14:creationId xmlns:p14="http://schemas.microsoft.com/office/powerpoint/2010/main" val="2266243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noTextEdit="1"/>
          </p:cNvSpPr>
          <p:nvPr>
            <p:ph type="sldImg"/>
          </p:nvPr>
        </p:nvSpPr>
        <p:spPr>
          <a:ln/>
        </p:spPr>
      </p:sp>
      <p:sp>
        <p:nvSpPr>
          <p:cNvPr id="163842" name="Notes Placeholder 2"/>
          <p:cNvSpPr>
            <a:spLocks noGrp="1"/>
          </p:cNvSpPr>
          <p:nvPr>
            <p:ph type="body" idx="1"/>
          </p:nvPr>
        </p:nvSpPr>
        <p:spPr>
          <a:ln/>
        </p:spPr>
        <p:txBody>
          <a:bodyPr/>
          <a:lstStyle/>
          <a:p>
            <a:r>
              <a:rPr lang="en-US" altLang="en-US" b="1" dirty="0">
                <a:latin typeface="Arial" panose="020B0604020202020204" pitchFamily="34" charset="0"/>
              </a:rPr>
              <a:t>Figure 8 </a:t>
            </a:r>
            <a:r>
              <a:rPr lang="en-US" altLang="en-US" dirty="0">
                <a:latin typeface="Arial" panose="020B0604020202020204" pitchFamily="34" charset="0"/>
              </a:rPr>
              <a:t>Stopping and re-initiation of non-vitamin K antagonist oral anticoagulant therapy in elective surgery. Yellow star, time point of the intervention/operation. Consider +24 h of interruption in situations likely resulting in increased plasma levels [e.g. patients taking verapamil, body weight &lt;50 kg, significant interactions (see chapter 5)]. *Consider measurement of plasma levels (see chapter 7) in very special situations, e.g. highest risk neurosurgery/cardiac surgery, severe renal insufficiency, and combination of factors predisposing to higher non-vitamin K antagonist oral anticoagulant levels (see chapter 5). Rivaroxaban needs to be taken with food for stroke prevention in atrial fibrillation, which needs to be looked after (also) in the post-operative setting. </a:t>
            </a:r>
            <a:r>
              <a:rPr lang="en-US" altLang="en-US" dirty="0" err="1">
                <a:latin typeface="Arial" panose="020B0604020202020204" pitchFamily="34" charset="0"/>
              </a:rPr>
              <a:t>Apix</a:t>
            </a:r>
            <a:r>
              <a:rPr lang="en-US" altLang="en-US" dirty="0">
                <a:latin typeface="Arial" panose="020B0604020202020204" pitchFamily="34" charset="0"/>
              </a:rPr>
              <a:t>, apixaban; </a:t>
            </a:r>
            <a:r>
              <a:rPr lang="en-US" altLang="en-US" dirty="0" err="1">
                <a:latin typeface="Arial" panose="020B0604020202020204" pitchFamily="34" charset="0"/>
              </a:rPr>
              <a:t>CrCl</a:t>
            </a:r>
            <a:r>
              <a:rPr lang="en-US" altLang="en-US" dirty="0">
                <a:latin typeface="Arial" panose="020B0604020202020204" pitchFamily="34" charset="0"/>
              </a:rPr>
              <a:t>, creatinine clearance; </a:t>
            </a:r>
            <a:r>
              <a:rPr lang="en-US" altLang="en-US" dirty="0" err="1">
                <a:latin typeface="Arial" panose="020B0604020202020204" pitchFamily="34" charset="0"/>
              </a:rPr>
              <a:t>Dabi</a:t>
            </a:r>
            <a:r>
              <a:rPr lang="en-US" altLang="en-US" dirty="0">
                <a:latin typeface="Arial" panose="020B0604020202020204" pitchFamily="34" charset="0"/>
              </a:rPr>
              <a:t>, dabigatran; Edo, </a:t>
            </a:r>
            <a:r>
              <a:rPr lang="en-US" altLang="en-US" dirty="0" err="1">
                <a:latin typeface="Arial" panose="020B0604020202020204" pitchFamily="34" charset="0"/>
              </a:rPr>
              <a:t>edoxaban</a:t>
            </a:r>
            <a:r>
              <a:rPr lang="en-US" altLang="en-US" dirty="0">
                <a:latin typeface="Arial" panose="020B0604020202020204" pitchFamily="34" charset="0"/>
              </a:rPr>
              <a:t>; LMWH, low molecular weight heparin; Riva, rivaroxaban.
</a:t>
            </a:r>
          </a:p>
        </p:txBody>
      </p:sp>
      <p:sp>
        <p:nvSpPr>
          <p:cNvPr id="16384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3A3DCDCB-44A3-4CD8-82F6-31D40F37E69B}" type="slidenum">
              <a:rPr lang="en-US" altLang="en-US" sz="1200"/>
              <a:pPr algn="r" eaLnBrk="1" hangingPunct="1"/>
              <a:t>12</a:t>
            </a:fld>
            <a:endParaRPr lang="en-US" altLang="en-US" sz="1200"/>
          </a:p>
        </p:txBody>
      </p:sp>
    </p:spTree>
    <p:extLst>
      <p:ext uri="{BB962C8B-B14F-4D97-AF65-F5344CB8AC3E}">
        <p14:creationId xmlns:p14="http://schemas.microsoft.com/office/powerpoint/2010/main" val="784062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0" y="6356351"/>
            <a:ext cx="499621" cy="365125"/>
          </a:xfrm>
        </p:spPr>
        <p:txBody>
          <a:bodyPr/>
          <a:lstStyle/>
          <a:p>
            <a:fld id="{BE3B3E9B-F2E4-4077-87EB-28665AA61F0B}" type="slidenum">
              <a:rPr lang="en-US" smtClean="0"/>
              <a:t>‹#›</a:t>
            </a:fld>
            <a:endParaRPr lang="en-US" dirty="0"/>
          </a:p>
        </p:txBody>
      </p:sp>
      <p:sp>
        <p:nvSpPr>
          <p:cNvPr id="8" name="Title 1"/>
          <p:cNvSpPr>
            <a:spLocks noGrp="1"/>
          </p:cNvSpPr>
          <p:nvPr>
            <p:ph type="ctrTitle" hasCustomPrompt="1"/>
          </p:nvPr>
        </p:nvSpPr>
        <p:spPr>
          <a:xfrm>
            <a:off x="1143000" y="1122363"/>
            <a:ext cx="6858000" cy="2387600"/>
          </a:xfrm>
          <a:prstGeom prst="rect">
            <a:avLst/>
          </a:prstGeom>
          <a:solidFill>
            <a:schemeClr val="accent1">
              <a:lumMod val="20000"/>
              <a:lumOff val="80000"/>
            </a:schemeClr>
          </a:solidFill>
        </p:spPr>
        <p:txBody>
          <a:bodyPr anchor="b"/>
          <a:lstStyle>
            <a:lvl1pPr algn="ctr">
              <a:defRPr sz="6000"/>
            </a:lvl1pPr>
          </a:lstStyle>
          <a:p>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174659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49785A-ED93-4663-9542-EE5F4E0A6EAA}"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29EC3-B3C1-42A4-81F3-78F038656890}" type="slidenum">
              <a:rPr lang="en-US" smtClean="0"/>
              <a:t>‹#›</a:t>
            </a:fld>
            <a:endParaRPr lang="en-US"/>
          </a:p>
        </p:txBody>
      </p:sp>
    </p:spTree>
    <p:extLst>
      <p:ext uri="{BB962C8B-B14F-4D97-AF65-F5344CB8AC3E}">
        <p14:creationId xmlns:p14="http://schemas.microsoft.com/office/powerpoint/2010/main" val="2579549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49785A-ED93-4663-9542-EE5F4E0A6EAA}" type="datetimeFigureOut">
              <a:rPr lang="en-US" smtClean="0"/>
              <a:t>10/10/2020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29EC3-B3C1-42A4-81F3-78F038656890}" type="slidenum">
              <a:rPr lang="en-US" smtClean="0"/>
              <a:t>‹#›</a:t>
            </a:fld>
            <a:endParaRPr lang="en-US"/>
          </a:p>
        </p:txBody>
      </p:sp>
    </p:spTree>
    <p:extLst>
      <p:ext uri="{BB962C8B-B14F-4D97-AF65-F5344CB8AC3E}">
        <p14:creationId xmlns:p14="http://schemas.microsoft.com/office/powerpoint/2010/main" val="2730253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49785A-ED93-4663-9542-EE5F4E0A6EAA}" type="datetimeFigureOut">
              <a:rPr lang="en-US" smtClean="0"/>
              <a:t>10/10/2020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B29EC3-B3C1-42A4-81F3-78F038656890}" type="slidenum">
              <a:rPr lang="en-US" smtClean="0"/>
              <a:t>‹#›</a:t>
            </a:fld>
            <a:endParaRPr lang="en-US"/>
          </a:p>
        </p:txBody>
      </p:sp>
    </p:spTree>
    <p:extLst>
      <p:ext uri="{BB962C8B-B14F-4D97-AF65-F5344CB8AC3E}">
        <p14:creationId xmlns:p14="http://schemas.microsoft.com/office/powerpoint/2010/main" val="3451996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49785A-ED93-4663-9542-EE5F4E0A6EAA}" type="datetimeFigureOut">
              <a:rPr lang="en-US" smtClean="0"/>
              <a:t>10/10/2020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B29EC3-B3C1-42A4-81F3-78F038656890}" type="slidenum">
              <a:rPr lang="en-US" smtClean="0"/>
              <a:t>‹#›</a:t>
            </a:fld>
            <a:endParaRPr lang="en-US"/>
          </a:p>
        </p:txBody>
      </p:sp>
    </p:spTree>
    <p:extLst>
      <p:ext uri="{BB962C8B-B14F-4D97-AF65-F5344CB8AC3E}">
        <p14:creationId xmlns:p14="http://schemas.microsoft.com/office/powerpoint/2010/main" val="762631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49785A-ED93-4663-9542-EE5F4E0A6EAA}" type="datetimeFigureOut">
              <a:rPr lang="en-US" smtClean="0"/>
              <a:t>10/10/2020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B29EC3-B3C1-42A4-81F3-78F038656890}" type="slidenum">
              <a:rPr lang="en-US" smtClean="0"/>
              <a:t>‹#›</a:t>
            </a:fld>
            <a:endParaRPr lang="en-US"/>
          </a:p>
        </p:txBody>
      </p:sp>
    </p:spTree>
    <p:extLst>
      <p:ext uri="{BB962C8B-B14F-4D97-AF65-F5344CB8AC3E}">
        <p14:creationId xmlns:p14="http://schemas.microsoft.com/office/powerpoint/2010/main" val="1427762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49785A-ED93-4663-9542-EE5F4E0A6EAA}" type="datetimeFigureOut">
              <a:rPr lang="en-US" smtClean="0"/>
              <a:t>10/10/2020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29EC3-B3C1-42A4-81F3-78F038656890}" type="slidenum">
              <a:rPr lang="en-US" smtClean="0"/>
              <a:t>‹#›</a:t>
            </a:fld>
            <a:endParaRPr lang="en-US"/>
          </a:p>
        </p:txBody>
      </p:sp>
    </p:spTree>
    <p:extLst>
      <p:ext uri="{BB962C8B-B14F-4D97-AF65-F5344CB8AC3E}">
        <p14:creationId xmlns:p14="http://schemas.microsoft.com/office/powerpoint/2010/main" val="1181648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49785A-ED93-4663-9542-EE5F4E0A6EAA}" type="datetimeFigureOut">
              <a:rPr lang="en-US" smtClean="0"/>
              <a:t>10/10/2020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29EC3-B3C1-42A4-81F3-78F038656890}" type="slidenum">
              <a:rPr lang="en-US" smtClean="0"/>
              <a:t>‹#›</a:t>
            </a:fld>
            <a:endParaRPr lang="en-US"/>
          </a:p>
        </p:txBody>
      </p:sp>
    </p:spTree>
    <p:extLst>
      <p:ext uri="{BB962C8B-B14F-4D97-AF65-F5344CB8AC3E}">
        <p14:creationId xmlns:p14="http://schemas.microsoft.com/office/powerpoint/2010/main" val="1272383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49785A-ED93-4663-9542-EE5F4E0A6EAA}"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29EC3-B3C1-42A4-81F3-78F038656890}" type="slidenum">
              <a:rPr lang="en-US" smtClean="0"/>
              <a:t>‹#›</a:t>
            </a:fld>
            <a:endParaRPr lang="en-US"/>
          </a:p>
        </p:txBody>
      </p:sp>
    </p:spTree>
    <p:extLst>
      <p:ext uri="{BB962C8B-B14F-4D97-AF65-F5344CB8AC3E}">
        <p14:creationId xmlns:p14="http://schemas.microsoft.com/office/powerpoint/2010/main" val="2993627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49785A-ED93-4663-9542-EE5F4E0A6EAA}"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29EC3-B3C1-42A4-81F3-78F038656890}" type="slidenum">
              <a:rPr lang="en-US" smtClean="0"/>
              <a:t>‹#›</a:t>
            </a:fld>
            <a:endParaRPr lang="en-US"/>
          </a:p>
        </p:txBody>
      </p:sp>
    </p:spTree>
    <p:extLst>
      <p:ext uri="{BB962C8B-B14F-4D97-AF65-F5344CB8AC3E}">
        <p14:creationId xmlns:p14="http://schemas.microsoft.com/office/powerpoint/2010/main" val="1463648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EE0C5F-0040-40F1-A42E-AF6DB3C89B1A}"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F1E74-A140-4E90-81D3-90A93878FDE7}" type="slidenum">
              <a:rPr lang="en-US" smtClean="0"/>
              <a:t>‹#›</a:t>
            </a:fld>
            <a:endParaRPr lang="en-US"/>
          </a:p>
        </p:txBody>
      </p:sp>
    </p:spTree>
    <p:extLst>
      <p:ext uri="{BB962C8B-B14F-4D97-AF65-F5344CB8AC3E}">
        <p14:creationId xmlns:p14="http://schemas.microsoft.com/office/powerpoint/2010/main" val="1014935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BE3B3E9B-F2E4-4077-87EB-28665AA61F0B}" type="slidenum">
              <a:rPr lang="en-US" smtClean="0"/>
              <a:pPr/>
              <a:t>‹#›</a:t>
            </a:fld>
            <a:endParaRPr lang="en-US"/>
          </a:p>
        </p:txBody>
      </p:sp>
    </p:spTree>
    <p:extLst>
      <p:ext uri="{BB962C8B-B14F-4D97-AF65-F5344CB8AC3E}">
        <p14:creationId xmlns:p14="http://schemas.microsoft.com/office/powerpoint/2010/main" val="30840401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EE0C5F-0040-40F1-A42E-AF6DB3C89B1A}"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F1E74-A140-4E90-81D3-90A93878FDE7}" type="slidenum">
              <a:rPr lang="en-US" smtClean="0"/>
              <a:t>‹#›</a:t>
            </a:fld>
            <a:endParaRPr lang="en-US"/>
          </a:p>
        </p:txBody>
      </p:sp>
    </p:spTree>
    <p:extLst>
      <p:ext uri="{BB962C8B-B14F-4D97-AF65-F5344CB8AC3E}">
        <p14:creationId xmlns:p14="http://schemas.microsoft.com/office/powerpoint/2010/main" val="1743929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EE0C5F-0040-40F1-A42E-AF6DB3C89B1A}"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F1E74-A140-4E90-81D3-90A93878FDE7}" type="slidenum">
              <a:rPr lang="en-US" smtClean="0"/>
              <a:t>‹#›</a:t>
            </a:fld>
            <a:endParaRPr lang="en-US"/>
          </a:p>
        </p:txBody>
      </p:sp>
    </p:spTree>
    <p:extLst>
      <p:ext uri="{BB962C8B-B14F-4D97-AF65-F5344CB8AC3E}">
        <p14:creationId xmlns:p14="http://schemas.microsoft.com/office/powerpoint/2010/main" val="2277789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EE0C5F-0040-40F1-A42E-AF6DB3C89B1A}" type="datetimeFigureOut">
              <a:rPr lang="en-US" smtClean="0"/>
              <a:t>10/10/2020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F1E74-A140-4E90-81D3-90A93878FDE7}" type="slidenum">
              <a:rPr lang="en-US" smtClean="0"/>
              <a:t>‹#›</a:t>
            </a:fld>
            <a:endParaRPr lang="en-US"/>
          </a:p>
        </p:txBody>
      </p:sp>
    </p:spTree>
    <p:extLst>
      <p:ext uri="{BB962C8B-B14F-4D97-AF65-F5344CB8AC3E}">
        <p14:creationId xmlns:p14="http://schemas.microsoft.com/office/powerpoint/2010/main" val="1431442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EE0C5F-0040-40F1-A42E-AF6DB3C89B1A}" type="datetimeFigureOut">
              <a:rPr lang="en-US" smtClean="0"/>
              <a:t>10/10/2020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0F1E74-A140-4E90-81D3-90A93878FDE7}" type="slidenum">
              <a:rPr lang="en-US" smtClean="0"/>
              <a:t>‹#›</a:t>
            </a:fld>
            <a:endParaRPr lang="en-US"/>
          </a:p>
        </p:txBody>
      </p:sp>
    </p:spTree>
    <p:extLst>
      <p:ext uri="{BB962C8B-B14F-4D97-AF65-F5344CB8AC3E}">
        <p14:creationId xmlns:p14="http://schemas.microsoft.com/office/powerpoint/2010/main" val="2403419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EE0C5F-0040-40F1-A42E-AF6DB3C89B1A}" type="datetimeFigureOut">
              <a:rPr lang="en-US" smtClean="0"/>
              <a:t>10/10/2020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0F1E74-A140-4E90-81D3-90A93878FDE7}" type="slidenum">
              <a:rPr lang="en-US" smtClean="0"/>
              <a:t>‹#›</a:t>
            </a:fld>
            <a:endParaRPr lang="en-US"/>
          </a:p>
        </p:txBody>
      </p:sp>
    </p:spTree>
    <p:extLst>
      <p:ext uri="{BB962C8B-B14F-4D97-AF65-F5344CB8AC3E}">
        <p14:creationId xmlns:p14="http://schemas.microsoft.com/office/powerpoint/2010/main" val="3044967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EE0C5F-0040-40F1-A42E-AF6DB3C89B1A}" type="datetimeFigureOut">
              <a:rPr lang="en-US" smtClean="0"/>
              <a:t>10/10/2020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0F1E74-A140-4E90-81D3-90A93878FDE7}" type="slidenum">
              <a:rPr lang="en-US" smtClean="0"/>
              <a:t>‹#›</a:t>
            </a:fld>
            <a:endParaRPr lang="en-US"/>
          </a:p>
        </p:txBody>
      </p:sp>
    </p:spTree>
    <p:extLst>
      <p:ext uri="{BB962C8B-B14F-4D97-AF65-F5344CB8AC3E}">
        <p14:creationId xmlns:p14="http://schemas.microsoft.com/office/powerpoint/2010/main" val="3314489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EE0C5F-0040-40F1-A42E-AF6DB3C89B1A}" type="datetimeFigureOut">
              <a:rPr lang="en-US" smtClean="0"/>
              <a:t>10/10/2020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F1E74-A140-4E90-81D3-90A93878FDE7}" type="slidenum">
              <a:rPr lang="en-US" smtClean="0"/>
              <a:t>‹#›</a:t>
            </a:fld>
            <a:endParaRPr lang="en-US"/>
          </a:p>
        </p:txBody>
      </p:sp>
    </p:spTree>
    <p:extLst>
      <p:ext uri="{BB962C8B-B14F-4D97-AF65-F5344CB8AC3E}">
        <p14:creationId xmlns:p14="http://schemas.microsoft.com/office/powerpoint/2010/main" val="3496991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EE0C5F-0040-40F1-A42E-AF6DB3C89B1A}" type="datetimeFigureOut">
              <a:rPr lang="en-US" smtClean="0"/>
              <a:t>10/10/2020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F1E74-A140-4E90-81D3-90A93878FDE7}" type="slidenum">
              <a:rPr lang="en-US" smtClean="0"/>
              <a:t>‹#›</a:t>
            </a:fld>
            <a:endParaRPr lang="en-US"/>
          </a:p>
        </p:txBody>
      </p:sp>
    </p:spTree>
    <p:extLst>
      <p:ext uri="{BB962C8B-B14F-4D97-AF65-F5344CB8AC3E}">
        <p14:creationId xmlns:p14="http://schemas.microsoft.com/office/powerpoint/2010/main" val="1942579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EE0C5F-0040-40F1-A42E-AF6DB3C89B1A}"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F1E74-A140-4E90-81D3-90A93878FDE7}" type="slidenum">
              <a:rPr lang="en-US" smtClean="0"/>
              <a:t>‹#›</a:t>
            </a:fld>
            <a:endParaRPr lang="en-US"/>
          </a:p>
        </p:txBody>
      </p:sp>
    </p:spTree>
    <p:extLst>
      <p:ext uri="{BB962C8B-B14F-4D97-AF65-F5344CB8AC3E}">
        <p14:creationId xmlns:p14="http://schemas.microsoft.com/office/powerpoint/2010/main" val="1012880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EE0C5F-0040-40F1-A42E-AF6DB3C89B1A}"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F1E74-A140-4E90-81D3-90A93878FDE7}" type="slidenum">
              <a:rPr lang="en-US" smtClean="0"/>
              <a:t>‹#›</a:t>
            </a:fld>
            <a:endParaRPr lang="en-US"/>
          </a:p>
        </p:txBody>
      </p:sp>
    </p:spTree>
    <p:extLst>
      <p:ext uri="{BB962C8B-B14F-4D97-AF65-F5344CB8AC3E}">
        <p14:creationId xmlns:p14="http://schemas.microsoft.com/office/powerpoint/2010/main" val="1662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BE3B3E9B-F2E4-4077-87EB-28665AA61F0B}" type="slidenum">
              <a:rPr lang="en-US" smtClean="0"/>
              <a:pPr/>
              <a:t>‹#›</a:t>
            </a:fld>
            <a:endParaRPr lang="en-US"/>
          </a:p>
        </p:txBody>
      </p:sp>
      <p:sp>
        <p:nvSpPr>
          <p:cNvPr id="5" name="Title 1"/>
          <p:cNvSpPr>
            <a:spLocks noGrp="1"/>
          </p:cNvSpPr>
          <p:nvPr>
            <p:ph type="title"/>
          </p:nvPr>
        </p:nvSpPr>
        <p:spPr>
          <a:xfrm>
            <a:off x="2" y="1"/>
            <a:ext cx="5145276" cy="492734"/>
          </a:xfrm>
          <a:prstGeom prst="rect">
            <a:avLst/>
          </a:prstGeom>
          <a:solidFill>
            <a:schemeClr val="accent1">
              <a:lumMod val="20000"/>
              <a:lumOff val="80000"/>
            </a:schemeClr>
          </a:solidFill>
        </p:spPr>
        <p:txBody>
          <a:bodyPr/>
          <a:lstStyle>
            <a:lvl1pPr>
              <a:defRPr sz="2400" b="1"/>
            </a:lvl1pPr>
          </a:lstStyle>
          <a:p>
            <a:endParaRPr lang="en-US" dirty="0"/>
          </a:p>
        </p:txBody>
      </p:sp>
    </p:spTree>
    <p:extLst>
      <p:ext uri="{BB962C8B-B14F-4D97-AF65-F5344CB8AC3E}">
        <p14:creationId xmlns:p14="http://schemas.microsoft.com/office/powerpoint/2010/main" val="930785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9264AA-8C9D-4923-A0E8-B8E3C2A19398}"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FF15B4-B39A-405C-B967-2DC00C66571D}" type="slidenum">
              <a:rPr lang="en-US" smtClean="0"/>
              <a:t>‹#›</a:t>
            </a:fld>
            <a:endParaRPr lang="en-US"/>
          </a:p>
        </p:txBody>
      </p:sp>
    </p:spTree>
    <p:extLst>
      <p:ext uri="{BB962C8B-B14F-4D97-AF65-F5344CB8AC3E}">
        <p14:creationId xmlns:p14="http://schemas.microsoft.com/office/powerpoint/2010/main" val="14788102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9264AA-8C9D-4923-A0E8-B8E3C2A19398}"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FF15B4-B39A-405C-B967-2DC00C66571D}" type="slidenum">
              <a:rPr lang="en-US" smtClean="0"/>
              <a:t>‹#›</a:t>
            </a:fld>
            <a:endParaRPr lang="en-US"/>
          </a:p>
        </p:txBody>
      </p:sp>
    </p:spTree>
    <p:extLst>
      <p:ext uri="{BB962C8B-B14F-4D97-AF65-F5344CB8AC3E}">
        <p14:creationId xmlns:p14="http://schemas.microsoft.com/office/powerpoint/2010/main" val="41768026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9264AA-8C9D-4923-A0E8-B8E3C2A19398}"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FF15B4-B39A-405C-B967-2DC00C66571D}" type="slidenum">
              <a:rPr lang="en-US" smtClean="0"/>
              <a:t>‹#›</a:t>
            </a:fld>
            <a:endParaRPr lang="en-US"/>
          </a:p>
        </p:txBody>
      </p:sp>
    </p:spTree>
    <p:extLst>
      <p:ext uri="{BB962C8B-B14F-4D97-AF65-F5344CB8AC3E}">
        <p14:creationId xmlns:p14="http://schemas.microsoft.com/office/powerpoint/2010/main" val="395011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9264AA-8C9D-4923-A0E8-B8E3C2A19398}" type="datetimeFigureOut">
              <a:rPr lang="en-US" smtClean="0"/>
              <a:t>10/10/2020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FF15B4-B39A-405C-B967-2DC00C66571D}" type="slidenum">
              <a:rPr lang="en-US" smtClean="0"/>
              <a:t>‹#›</a:t>
            </a:fld>
            <a:endParaRPr lang="en-US"/>
          </a:p>
        </p:txBody>
      </p:sp>
    </p:spTree>
    <p:extLst>
      <p:ext uri="{BB962C8B-B14F-4D97-AF65-F5344CB8AC3E}">
        <p14:creationId xmlns:p14="http://schemas.microsoft.com/office/powerpoint/2010/main" val="7626901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9264AA-8C9D-4923-A0E8-B8E3C2A19398}" type="datetimeFigureOut">
              <a:rPr lang="en-US" smtClean="0"/>
              <a:t>10/10/2020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FF15B4-B39A-405C-B967-2DC00C66571D}" type="slidenum">
              <a:rPr lang="en-US" smtClean="0"/>
              <a:t>‹#›</a:t>
            </a:fld>
            <a:endParaRPr lang="en-US"/>
          </a:p>
        </p:txBody>
      </p:sp>
    </p:spTree>
    <p:extLst>
      <p:ext uri="{BB962C8B-B14F-4D97-AF65-F5344CB8AC3E}">
        <p14:creationId xmlns:p14="http://schemas.microsoft.com/office/powerpoint/2010/main" val="37178084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9264AA-8C9D-4923-A0E8-B8E3C2A19398}" type="datetimeFigureOut">
              <a:rPr lang="en-US" smtClean="0"/>
              <a:t>10/10/2020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FF15B4-B39A-405C-B967-2DC00C66571D}" type="slidenum">
              <a:rPr lang="en-US" smtClean="0"/>
              <a:t>‹#›</a:t>
            </a:fld>
            <a:endParaRPr lang="en-US"/>
          </a:p>
        </p:txBody>
      </p:sp>
    </p:spTree>
    <p:extLst>
      <p:ext uri="{BB962C8B-B14F-4D97-AF65-F5344CB8AC3E}">
        <p14:creationId xmlns:p14="http://schemas.microsoft.com/office/powerpoint/2010/main" val="19430833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9264AA-8C9D-4923-A0E8-B8E3C2A19398}" type="datetimeFigureOut">
              <a:rPr lang="en-US" smtClean="0"/>
              <a:t>10/10/2020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FF15B4-B39A-405C-B967-2DC00C66571D}" type="slidenum">
              <a:rPr lang="en-US" smtClean="0"/>
              <a:t>‹#›</a:t>
            </a:fld>
            <a:endParaRPr lang="en-US"/>
          </a:p>
        </p:txBody>
      </p:sp>
    </p:spTree>
    <p:extLst>
      <p:ext uri="{BB962C8B-B14F-4D97-AF65-F5344CB8AC3E}">
        <p14:creationId xmlns:p14="http://schemas.microsoft.com/office/powerpoint/2010/main" val="31523539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9264AA-8C9D-4923-A0E8-B8E3C2A19398}" type="datetimeFigureOut">
              <a:rPr lang="en-US" smtClean="0"/>
              <a:t>10/10/2020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FF15B4-B39A-405C-B967-2DC00C66571D}" type="slidenum">
              <a:rPr lang="en-US" smtClean="0"/>
              <a:t>‹#›</a:t>
            </a:fld>
            <a:endParaRPr lang="en-US"/>
          </a:p>
        </p:txBody>
      </p:sp>
    </p:spTree>
    <p:extLst>
      <p:ext uri="{BB962C8B-B14F-4D97-AF65-F5344CB8AC3E}">
        <p14:creationId xmlns:p14="http://schemas.microsoft.com/office/powerpoint/2010/main" val="12864670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9264AA-8C9D-4923-A0E8-B8E3C2A19398}" type="datetimeFigureOut">
              <a:rPr lang="en-US" smtClean="0"/>
              <a:t>10/10/2020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FF15B4-B39A-405C-B967-2DC00C66571D}" type="slidenum">
              <a:rPr lang="en-US" smtClean="0"/>
              <a:t>‹#›</a:t>
            </a:fld>
            <a:endParaRPr lang="en-US"/>
          </a:p>
        </p:txBody>
      </p:sp>
    </p:spTree>
    <p:extLst>
      <p:ext uri="{BB962C8B-B14F-4D97-AF65-F5344CB8AC3E}">
        <p14:creationId xmlns:p14="http://schemas.microsoft.com/office/powerpoint/2010/main" val="8699806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9264AA-8C9D-4923-A0E8-B8E3C2A19398}"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FF15B4-B39A-405C-B967-2DC00C66571D}" type="slidenum">
              <a:rPr lang="en-US" smtClean="0"/>
              <a:t>‹#›</a:t>
            </a:fld>
            <a:endParaRPr lang="en-US"/>
          </a:p>
        </p:txBody>
      </p:sp>
    </p:spTree>
    <p:extLst>
      <p:ext uri="{BB962C8B-B14F-4D97-AF65-F5344CB8AC3E}">
        <p14:creationId xmlns:p14="http://schemas.microsoft.com/office/powerpoint/2010/main" val="3093373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6460" y="739102"/>
            <a:ext cx="7818890" cy="54378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32564" y="6356351"/>
            <a:ext cx="395337" cy="365125"/>
          </a:xfrm>
        </p:spPr>
        <p:txBody>
          <a:bodyPr/>
          <a:lstStyle/>
          <a:p>
            <a:fld id="{BE3B3E9B-F2E4-4077-87EB-28665AA61F0B}" type="slidenum">
              <a:rPr lang="en-US" smtClean="0"/>
              <a:t>‹#›</a:t>
            </a:fld>
            <a:endParaRPr lang="en-US"/>
          </a:p>
        </p:txBody>
      </p:sp>
      <p:sp>
        <p:nvSpPr>
          <p:cNvPr id="7" name="Title 1"/>
          <p:cNvSpPr>
            <a:spLocks noGrp="1"/>
          </p:cNvSpPr>
          <p:nvPr>
            <p:ph type="title"/>
          </p:nvPr>
        </p:nvSpPr>
        <p:spPr>
          <a:xfrm>
            <a:off x="2" y="1"/>
            <a:ext cx="5145276" cy="492734"/>
          </a:xfrm>
          <a:prstGeom prst="rect">
            <a:avLst/>
          </a:prstGeom>
          <a:solidFill>
            <a:schemeClr val="accent1">
              <a:lumMod val="20000"/>
              <a:lumOff val="80000"/>
            </a:schemeClr>
          </a:solidFill>
        </p:spPr>
        <p:txBody>
          <a:bodyPr/>
          <a:lstStyle>
            <a:lvl1pPr>
              <a:defRPr sz="2400" b="1"/>
            </a:lvl1pPr>
          </a:lstStyle>
          <a:p>
            <a:endParaRPr lang="en-US" dirty="0"/>
          </a:p>
        </p:txBody>
      </p:sp>
    </p:spTree>
    <p:extLst>
      <p:ext uri="{BB962C8B-B14F-4D97-AF65-F5344CB8AC3E}">
        <p14:creationId xmlns:p14="http://schemas.microsoft.com/office/powerpoint/2010/main" val="42841296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9264AA-8C9D-4923-A0E8-B8E3C2A19398}"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FF15B4-B39A-405C-B967-2DC00C66571D}" type="slidenum">
              <a:rPr lang="en-US" smtClean="0"/>
              <a:t>‹#›</a:t>
            </a:fld>
            <a:endParaRPr lang="en-US"/>
          </a:p>
        </p:txBody>
      </p:sp>
    </p:spTree>
    <p:extLst>
      <p:ext uri="{BB962C8B-B14F-4D97-AF65-F5344CB8AC3E}">
        <p14:creationId xmlns:p14="http://schemas.microsoft.com/office/powerpoint/2010/main" val="22497024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49264AA-8C9D-4923-A0E8-B8E3C2A19398}"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FF15B4-B39A-405C-B967-2DC00C66571D}" type="slidenum">
              <a:rPr lang="en-US" smtClean="0"/>
              <a:t>‹#›</a:t>
            </a:fld>
            <a:endParaRPr lang="en-US"/>
          </a:p>
        </p:txBody>
      </p:sp>
    </p:spTree>
    <p:extLst>
      <p:ext uri="{BB962C8B-B14F-4D97-AF65-F5344CB8AC3E}">
        <p14:creationId xmlns:p14="http://schemas.microsoft.com/office/powerpoint/2010/main" val="16749477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9264AA-8C9D-4923-A0E8-B8E3C2A19398}"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FF15B4-B39A-405C-B967-2DC00C66571D}" type="slidenum">
              <a:rPr lang="en-US" smtClean="0"/>
              <a:t>‹#›</a:t>
            </a:fld>
            <a:endParaRPr lang="en-US"/>
          </a:p>
        </p:txBody>
      </p:sp>
    </p:spTree>
    <p:extLst>
      <p:ext uri="{BB962C8B-B14F-4D97-AF65-F5344CB8AC3E}">
        <p14:creationId xmlns:p14="http://schemas.microsoft.com/office/powerpoint/2010/main" val="32073121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9264AA-8C9D-4923-A0E8-B8E3C2A19398}"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FF15B4-B39A-405C-B967-2DC00C66571D}" type="slidenum">
              <a:rPr lang="en-US" smtClean="0"/>
              <a:t>‹#›</a:t>
            </a:fld>
            <a:endParaRPr lang="en-US"/>
          </a:p>
        </p:txBody>
      </p:sp>
    </p:spTree>
    <p:extLst>
      <p:ext uri="{BB962C8B-B14F-4D97-AF65-F5344CB8AC3E}">
        <p14:creationId xmlns:p14="http://schemas.microsoft.com/office/powerpoint/2010/main" val="40289945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9264AA-8C9D-4923-A0E8-B8E3C2A19398}" type="datetimeFigureOut">
              <a:rPr lang="en-US" smtClean="0"/>
              <a:t>10/10/2020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FF15B4-B39A-405C-B967-2DC00C66571D}" type="slidenum">
              <a:rPr lang="en-US" smtClean="0"/>
              <a:t>‹#›</a:t>
            </a:fld>
            <a:endParaRPr lang="en-US"/>
          </a:p>
        </p:txBody>
      </p:sp>
    </p:spTree>
    <p:extLst>
      <p:ext uri="{BB962C8B-B14F-4D97-AF65-F5344CB8AC3E}">
        <p14:creationId xmlns:p14="http://schemas.microsoft.com/office/powerpoint/2010/main" val="25019504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9264AA-8C9D-4923-A0E8-B8E3C2A19398}" type="datetimeFigureOut">
              <a:rPr lang="en-US" smtClean="0"/>
              <a:t>10/10/2020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FF15B4-B39A-405C-B967-2DC00C66571D}" type="slidenum">
              <a:rPr lang="en-US" smtClean="0"/>
              <a:t>‹#›</a:t>
            </a:fld>
            <a:endParaRPr lang="en-US"/>
          </a:p>
        </p:txBody>
      </p:sp>
    </p:spTree>
    <p:extLst>
      <p:ext uri="{BB962C8B-B14F-4D97-AF65-F5344CB8AC3E}">
        <p14:creationId xmlns:p14="http://schemas.microsoft.com/office/powerpoint/2010/main" val="2759181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9264AA-8C9D-4923-A0E8-B8E3C2A19398}" type="datetimeFigureOut">
              <a:rPr lang="en-US" smtClean="0"/>
              <a:t>10/10/2020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FF15B4-B39A-405C-B967-2DC00C66571D}" type="slidenum">
              <a:rPr lang="en-US" smtClean="0"/>
              <a:t>‹#›</a:t>
            </a:fld>
            <a:endParaRPr lang="en-US"/>
          </a:p>
        </p:txBody>
      </p:sp>
    </p:spTree>
    <p:extLst>
      <p:ext uri="{BB962C8B-B14F-4D97-AF65-F5344CB8AC3E}">
        <p14:creationId xmlns:p14="http://schemas.microsoft.com/office/powerpoint/2010/main" val="35120144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9264AA-8C9D-4923-A0E8-B8E3C2A19398}" type="datetimeFigureOut">
              <a:rPr lang="en-US" smtClean="0"/>
              <a:t>10/10/2020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FF15B4-B39A-405C-B967-2DC00C66571D}" type="slidenum">
              <a:rPr lang="en-US" smtClean="0"/>
              <a:t>‹#›</a:t>
            </a:fld>
            <a:endParaRPr lang="en-US"/>
          </a:p>
        </p:txBody>
      </p:sp>
    </p:spTree>
    <p:extLst>
      <p:ext uri="{BB962C8B-B14F-4D97-AF65-F5344CB8AC3E}">
        <p14:creationId xmlns:p14="http://schemas.microsoft.com/office/powerpoint/2010/main" val="827172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49264AA-8C9D-4923-A0E8-B8E3C2A19398}" type="datetimeFigureOut">
              <a:rPr lang="en-US" smtClean="0"/>
              <a:t>10/10/2020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FF15B4-B39A-405C-B967-2DC00C66571D}" type="slidenum">
              <a:rPr lang="en-US" smtClean="0"/>
              <a:t>‹#›</a:t>
            </a:fld>
            <a:endParaRPr lang="en-US"/>
          </a:p>
        </p:txBody>
      </p:sp>
    </p:spTree>
    <p:extLst>
      <p:ext uri="{BB962C8B-B14F-4D97-AF65-F5344CB8AC3E}">
        <p14:creationId xmlns:p14="http://schemas.microsoft.com/office/powerpoint/2010/main" val="2864754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49264AA-8C9D-4923-A0E8-B8E3C2A19398}" type="datetimeFigureOut">
              <a:rPr lang="en-US" smtClean="0"/>
              <a:t>10/10/2020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FF15B4-B39A-405C-B967-2DC00C66571D}" type="slidenum">
              <a:rPr lang="en-US" smtClean="0"/>
              <a:t>‹#›</a:t>
            </a:fld>
            <a:endParaRPr lang="en-US"/>
          </a:p>
        </p:txBody>
      </p:sp>
    </p:spTree>
    <p:extLst>
      <p:ext uri="{BB962C8B-B14F-4D97-AF65-F5344CB8AC3E}">
        <p14:creationId xmlns:p14="http://schemas.microsoft.com/office/powerpoint/2010/main" val="1742631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829559"/>
            <a:ext cx="3886200" cy="53474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829559"/>
            <a:ext cx="3886200" cy="5347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60845" y="6305157"/>
            <a:ext cx="467805" cy="416319"/>
          </a:xfrm>
        </p:spPr>
        <p:txBody>
          <a:bodyPr/>
          <a:lstStyle/>
          <a:p>
            <a:fld id="{BE3B3E9B-F2E4-4077-87EB-28665AA61F0B}" type="slidenum">
              <a:rPr lang="en-US" smtClean="0"/>
              <a:t>‹#›</a:t>
            </a:fld>
            <a:endParaRPr lang="en-US"/>
          </a:p>
        </p:txBody>
      </p:sp>
      <p:sp>
        <p:nvSpPr>
          <p:cNvPr id="8" name="Title 1"/>
          <p:cNvSpPr>
            <a:spLocks noGrp="1"/>
          </p:cNvSpPr>
          <p:nvPr>
            <p:ph type="title"/>
          </p:nvPr>
        </p:nvSpPr>
        <p:spPr>
          <a:xfrm>
            <a:off x="2" y="1"/>
            <a:ext cx="5145276" cy="492734"/>
          </a:xfrm>
          <a:prstGeom prst="rect">
            <a:avLst/>
          </a:prstGeom>
          <a:solidFill>
            <a:schemeClr val="accent1">
              <a:lumMod val="20000"/>
              <a:lumOff val="80000"/>
            </a:schemeClr>
          </a:solidFill>
        </p:spPr>
        <p:txBody>
          <a:bodyPr/>
          <a:lstStyle>
            <a:lvl1pPr>
              <a:defRPr sz="2400" b="1"/>
            </a:lvl1pPr>
          </a:lstStyle>
          <a:p>
            <a:endParaRPr lang="en-US" dirty="0"/>
          </a:p>
        </p:txBody>
      </p:sp>
    </p:spTree>
    <p:extLst>
      <p:ext uri="{BB962C8B-B14F-4D97-AF65-F5344CB8AC3E}">
        <p14:creationId xmlns:p14="http://schemas.microsoft.com/office/powerpoint/2010/main" val="385181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9264AA-8C9D-4923-A0E8-B8E3C2A19398}"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FF15B4-B39A-405C-B967-2DC00C66571D}" type="slidenum">
              <a:rPr lang="en-US" smtClean="0"/>
              <a:t>‹#›</a:t>
            </a:fld>
            <a:endParaRPr lang="en-US"/>
          </a:p>
        </p:txBody>
      </p:sp>
    </p:spTree>
    <p:extLst>
      <p:ext uri="{BB962C8B-B14F-4D97-AF65-F5344CB8AC3E}">
        <p14:creationId xmlns:p14="http://schemas.microsoft.com/office/powerpoint/2010/main" val="30623461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9264AA-8C9D-4923-A0E8-B8E3C2A19398}"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FF15B4-B39A-405C-B967-2DC00C66571D}" type="slidenum">
              <a:rPr lang="en-US" smtClean="0"/>
              <a:t>‹#›</a:t>
            </a:fld>
            <a:endParaRPr lang="en-US"/>
          </a:p>
        </p:txBody>
      </p:sp>
    </p:spTree>
    <p:extLst>
      <p:ext uri="{BB962C8B-B14F-4D97-AF65-F5344CB8AC3E}">
        <p14:creationId xmlns:p14="http://schemas.microsoft.com/office/powerpoint/2010/main" val="3960034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3B3E9B-F2E4-4077-87EB-28665AA61F0B}" type="slidenum">
              <a:rPr lang="en-US" smtClean="0"/>
              <a:t>‹#›</a:t>
            </a:fld>
            <a:endParaRPr lang="en-US"/>
          </a:p>
        </p:txBody>
      </p:sp>
      <p:sp>
        <p:nvSpPr>
          <p:cNvPr id="5" name="Title 1"/>
          <p:cNvSpPr>
            <a:spLocks noGrp="1"/>
          </p:cNvSpPr>
          <p:nvPr>
            <p:ph type="title"/>
          </p:nvPr>
        </p:nvSpPr>
        <p:spPr>
          <a:xfrm>
            <a:off x="2" y="1"/>
            <a:ext cx="5145276" cy="492734"/>
          </a:xfrm>
          <a:prstGeom prst="rect">
            <a:avLst/>
          </a:prstGeom>
          <a:solidFill>
            <a:schemeClr val="accent1">
              <a:lumMod val="20000"/>
              <a:lumOff val="80000"/>
            </a:schemeClr>
          </a:solidFill>
        </p:spPr>
        <p:txBody>
          <a:bodyPr/>
          <a:lstStyle>
            <a:lvl1pPr>
              <a:defRPr sz="2400" b="1"/>
            </a:lvl1pPr>
          </a:lstStyle>
          <a:p>
            <a:endParaRPr lang="en-US" dirty="0"/>
          </a:p>
        </p:txBody>
      </p:sp>
    </p:spTree>
    <p:extLst>
      <p:ext uri="{BB962C8B-B14F-4D97-AF65-F5344CB8AC3E}">
        <p14:creationId xmlns:p14="http://schemas.microsoft.com/office/powerpoint/2010/main" val="335837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7195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B49785A-ED93-4663-9542-EE5F4E0A6EAA}"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29EC3-B3C1-42A4-81F3-78F038656890}" type="slidenum">
              <a:rPr lang="en-US" smtClean="0"/>
              <a:t>‹#›</a:t>
            </a:fld>
            <a:endParaRPr lang="en-US"/>
          </a:p>
        </p:txBody>
      </p:sp>
    </p:spTree>
    <p:extLst>
      <p:ext uri="{BB962C8B-B14F-4D97-AF65-F5344CB8AC3E}">
        <p14:creationId xmlns:p14="http://schemas.microsoft.com/office/powerpoint/2010/main" val="358689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49785A-ED93-4663-9542-EE5F4E0A6EAA}"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29EC3-B3C1-42A4-81F3-78F038656890}" type="slidenum">
              <a:rPr lang="en-US" smtClean="0"/>
              <a:t>‹#›</a:t>
            </a:fld>
            <a:endParaRPr lang="en-US"/>
          </a:p>
        </p:txBody>
      </p:sp>
    </p:spTree>
    <p:extLst>
      <p:ext uri="{BB962C8B-B14F-4D97-AF65-F5344CB8AC3E}">
        <p14:creationId xmlns:p14="http://schemas.microsoft.com/office/powerpoint/2010/main" val="3416959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989814"/>
            <a:ext cx="7886700" cy="51871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482" y="6356351"/>
            <a:ext cx="3837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3B3E9B-F2E4-4077-87EB-28665AA61F0B}" type="slidenum">
              <a:rPr lang="en-US" smtClean="0"/>
              <a:pPr/>
              <a:t>‹#›</a:t>
            </a:fld>
            <a:endParaRPr lang="en-US"/>
          </a:p>
        </p:txBody>
      </p:sp>
    </p:spTree>
    <p:extLst>
      <p:ext uri="{BB962C8B-B14F-4D97-AF65-F5344CB8AC3E}">
        <p14:creationId xmlns:p14="http://schemas.microsoft.com/office/powerpoint/2010/main" val="2698051476"/>
      </p:ext>
    </p:extLst>
  </p:cSld>
  <p:clrMap bg1="lt1" tx1="dk1" bg2="lt2" tx2="dk2" accent1="accent1" accent2="accent2" accent3="accent3" accent4="accent4" accent5="accent5" accent6="accent6" hlink="hlink" folHlink="folHlink"/>
  <p:sldLayoutIdLst>
    <p:sldLayoutId id="2147483661" r:id="rId1"/>
    <p:sldLayoutId id="2147483694" r:id="rId2"/>
    <p:sldLayoutId id="2147483668" r:id="rId3"/>
    <p:sldLayoutId id="2147483662" r:id="rId4"/>
    <p:sldLayoutId id="2147483664" r:id="rId5"/>
    <p:sldLayoutId id="2147483667" r:id="rId6"/>
    <p:sldLayoutId id="2147483669"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9785A-ED93-4663-9542-EE5F4E0A6EAA}" type="datetimeFigureOut">
              <a:rPr lang="en-US" smtClean="0"/>
              <a:t>10/10/2020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29EC3-B3C1-42A4-81F3-78F038656890}" type="slidenum">
              <a:rPr lang="en-US" smtClean="0"/>
              <a:t>‹#›</a:t>
            </a:fld>
            <a:endParaRPr lang="en-US"/>
          </a:p>
        </p:txBody>
      </p:sp>
    </p:spTree>
    <p:extLst>
      <p:ext uri="{BB962C8B-B14F-4D97-AF65-F5344CB8AC3E}">
        <p14:creationId xmlns:p14="http://schemas.microsoft.com/office/powerpoint/2010/main" val="205442451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EE0C5F-0040-40F1-A42E-AF6DB3C89B1A}" type="datetimeFigureOut">
              <a:rPr lang="en-US" smtClean="0"/>
              <a:t>10/10/2020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F1E74-A140-4E90-81D3-90A93878FDE7}" type="slidenum">
              <a:rPr lang="en-US" smtClean="0"/>
              <a:t>‹#›</a:t>
            </a:fld>
            <a:endParaRPr lang="en-US"/>
          </a:p>
        </p:txBody>
      </p:sp>
    </p:spTree>
    <p:extLst>
      <p:ext uri="{BB962C8B-B14F-4D97-AF65-F5344CB8AC3E}">
        <p14:creationId xmlns:p14="http://schemas.microsoft.com/office/powerpoint/2010/main" val="235592015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264AA-8C9D-4923-A0E8-B8E3C2A19398}" type="datetimeFigureOut">
              <a:rPr lang="en-US" smtClean="0"/>
              <a:t>10/10/2020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FF15B4-B39A-405C-B967-2DC00C66571D}" type="slidenum">
              <a:rPr lang="en-US" smtClean="0"/>
              <a:t>‹#›</a:t>
            </a:fld>
            <a:endParaRPr lang="en-US"/>
          </a:p>
        </p:txBody>
      </p:sp>
    </p:spTree>
    <p:extLst>
      <p:ext uri="{BB962C8B-B14F-4D97-AF65-F5344CB8AC3E}">
        <p14:creationId xmlns:p14="http://schemas.microsoft.com/office/powerpoint/2010/main" val="143752973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81E0595-7780-430E-95C3-B3EE29EB8EDB}" type="datetimeFigureOut">
              <a:rPr lang="en-US" smtClean="0"/>
              <a:t>10/10/2020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E3B3E9B-F2E4-4077-87EB-28665AA61F0B}" type="slidenum">
              <a:rPr lang="en-US" smtClean="0"/>
              <a:pPr/>
              <a:t>‹#›</a:t>
            </a:fld>
            <a:endParaRPr lang="en-US"/>
          </a:p>
        </p:txBody>
      </p:sp>
    </p:spTree>
    <p:extLst>
      <p:ext uri="{BB962C8B-B14F-4D97-AF65-F5344CB8AC3E}">
        <p14:creationId xmlns:p14="http://schemas.microsoft.com/office/powerpoint/2010/main" val="218364995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3.xml"/><Relationship Id="rId1" Type="http://schemas.openxmlformats.org/officeDocument/2006/relationships/tags" Target="../tags/tag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38864" y="4024386"/>
            <a:ext cx="6858000" cy="1766639"/>
          </a:xfrm>
        </p:spPr>
        <p:txBody>
          <a:bodyPr>
            <a:noAutofit/>
          </a:bodyPr>
          <a:lstStyle/>
          <a:p>
            <a:pPr algn="ctr">
              <a:lnSpc>
                <a:spcPct val="100000"/>
              </a:lnSpc>
            </a:pPr>
            <a:r>
              <a:rPr lang="en-US" sz="2000" b="1" dirty="0"/>
              <a:t>Mehdi Farhoudi, MD,</a:t>
            </a:r>
          </a:p>
          <a:p>
            <a:pPr algn="ctr">
              <a:lnSpc>
                <a:spcPct val="100000"/>
              </a:lnSpc>
            </a:pPr>
            <a:r>
              <a:rPr lang="en-US" sz="2000" b="1" dirty="0"/>
              <a:t>Professor of Neurology, </a:t>
            </a:r>
          </a:p>
          <a:p>
            <a:pPr algn="ctr">
              <a:lnSpc>
                <a:spcPct val="100000"/>
              </a:lnSpc>
            </a:pPr>
            <a:r>
              <a:rPr lang="en-US" sz="2000" b="1" dirty="0"/>
              <a:t>Tabriz University of Medical Sciences,</a:t>
            </a:r>
          </a:p>
          <a:p>
            <a:pPr algn="ctr">
              <a:lnSpc>
                <a:spcPct val="100000"/>
              </a:lnSpc>
            </a:pPr>
            <a:r>
              <a:rPr lang="en-US" sz="2000" b="1" dirty="0"/>
              <a:t>World Stroke Organization Board Member, </a:t>
            </a:r>
          </a:p>
          <a:p>
            <a:pPr algn="ctr">
              <a:lnSpc>
                <a:spcPct val="100000"/>
              </a:lnSpc>
            </a:pPr>
            <a:r>
              <a:rPr lang="en-US" sz="2000" b="1" dirty="0"/>
              <a:t>Tabriz, Iran</a:t>
            </a:r>
          </a:p>
        </p:txBody>
      </p:sp>
      <p:sp>
        <p:nvSpPr>
          <p:cNvPr id="5" name="Slide Number Placeholder 4"/>
          <p:cNvSpPr>
            <a:spLocks noGrp="1"/>
          </p:cNvSpPr>
          <p:nvPr>
            <p:ph type="sldNum" sz="quarter" idx="12"/>
          </p:nvPr>
        </p:nvSpPr>
        <p:spPr/>
        <p:txBody>
          <a:bodyPr/>
          <a:lstStyle/>
          <a:p>
            <a:fld id="{34E77117-16DA-4542-9F2D-C8723B485D84}" type="slidenum">
              <a:rPr lang="en-US" smtClean="0"/>
              <a:t>1</a:t>
            </a:fld>
            <a:endParaRPr lang="en-US"/>
          </a:p>
        </p:txBody>
      </p:sp>
      <p:sp>
        <p:nvSpPr>
          <p:cNvPr id="2" name="Title 1"/>
          <p:cNvSpPr>
            <a:spLocks noGrp="1"/>
          </p:cNvSpPr>
          <p:nvPr>
            <p:ph type="ctrTitle"/>
          </p:nvPr>
        </p:nvSpPr>
        <p:spPr>
          <a:xfrm>
            <a:off x="781050" y="1213623"/>
            <a:ext cx="7416415" cy="2790903"/>
          </a:xfrm>
        </p:spPr>
        <p:txBody>
          <a:bodyPr>
            <a:noAutofit/>
          </a:bodyPr>
          <a:lstStyle/>
          <a:p>
            <a:pPr algn="ctr"/>
            <a:r>
              <a:rPr lang="en-US" sz="4800" b="1" dirty="0"/>
              <a:t>Practical Notes in using Direct Oral Anticoagulants (DOACs) in Stroke Patients with Atrial Fibrillation</a:t>
            </a:r>
          </a:p>
        </p:txBody>
      </p:sp>
      <p:sp>
        <p:nvSpPr>
          <p:cNvPr id="4" name="Date Placeholder 3"/>
          <p:cNvSpPr>
            <a:spLocks noGrp="1"/>
          </p:cNvSpPr>
          <p:nvPr>
            <p:ph type="dt" sz="half" idx="4294967295"/>
          </p:nvPr>
        </p:nvSpPr>
        <p:spPr>
          <a:xfrm>
            <a:off x="0" y="5702300"/>
            <a:ext cx="1854200" cy="273050"/>
          </a:xfrm>
          <a:prstGeom prst="rect">
            <a:avLst/>
          </a:prstGeom>
        </p:spPr>
        <p:txBody>
          <a:bodyPr/>
          <a:lstStyle/>
          <a:p>
            <a:fld id="{A1EA3998-4CAB-4C1F-B150-370854C3866D}" type="datetime1">
              <a:rPr lang="en-US" smtClean="0"/>
              <a:t>10/10/2020</a:t>
            </a:fld>
            <a:endParaRPr lang="en-US"/>
          </a:p>
        </p:txBody>
      </p:sp>
      <p:sp>
        <p:nvSpPr>
          <p:cNvPr id="9" name="Rectangle 8">
            <a:extLst>
              <a:ext uri="{FF2B5EF4-FFF2-40B4-BE49-F238E27FC236}">
                <a16:creationId xmlns:a16="http://schemas.microsoft.com/office/drawing/2014/main" xmlns="" id="{2852AF55-B605-4E16-B2C5-BDF80893A750}"/>
              </a:ext>
            </a:extLst>
          </p:cNvPr>
          <p:cNvSpPr/>
          <p:nvPr/>
        </p:nvSpPr>
        <p:spPr>
          <a:xfrm>
            <a:off x="0" y="6133931"/>
            <a:ext cx="9144000" cy="770010"/>
          </a:xfrm>
          <a:prstGeom prst="rect">
            <a:avLst/>
          </a:prstGeom>
          <a:gradFill flip="none" rotWithShape="1">
            <a:gsLst>
              <a:gs pos="0">
                <a:srgbClr val="008CBE"/>
              </a:gs>
              <a:gs pos="48000">
                <a:srgbClr val="008CBE"/>
              </a:gs>
              <a:gs pos="0">
                <a:srgbClr val="004360">
                  <a:alpha val="93000"/>
                  <a:lumMod val="92000"/>
                </a:srgb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437DACA-9B94-4504-AA07-EF7629B7F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54" y="6089156"/>
            <a:ext cx="1215146" cy="859561"/>
          </a:xfrm>
          <a:prstGeom prst="rect">
            <a:avLst/>
          </a:prstGeom>
        </p:spPr>
      </p:pic>
      <p:pic>
        <p:nvPicPr>
          <p:cNvPr id="11" name="Picture 10">
            <a:extLst>
              <a:ext uri="{FF2B5EF4-FFF2-40B4-BE49-F238E27FC236}">
                <a16:creationId xmlns:a16="http://schemas.microsoft.com/office/drawing/2014/main" xmlns="" id="{BB4AF3A8-34F3-4BB6-B90E-F55C4CC22F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3814" y="6087990"/>
            <a:ext cx="1080186" cy="770010"/>
          </a:xfrm>
          <a:prstGeom prst="rect">
            <a:avLst/>
          </a:prstGeom>
        </p:spPr>
      </p:pic>
      <p:sp>
        <p:nvSpPr>
          <p:cNvPr id="12" name="Rectangle 11">
            <a:extLst>
              <a:ext uri="{FF2B5EF4-FFF2-40B4-BE49-F238E27FC236}">
                <a16:creationId xmlns:a16="http://schemas.microsoft.com/office/drawing/2014/main" xmlns="" id="{2DFFF0DB-E2D7-4AB9-A21A-A2493729B309}"/>
              </a:ext>
            </a:extLst>
          </p:cNvPr>
          <p:cNvSpPr/>
          <p:nvPr/>
        </p:nvSpPr>
        <p:spPr>
          <a:xfrm>
            <a:off x="0" y="1"/>
            <a:ext cx="9144000" cy="273050"/>
          </a:xfrm>
          <a:prstGeom prst="rect">
            <a:avLst/>
          </a:prstGeom>
          <a:gradFill flip="none" rotWithShape="1">
            <a:gsLst>
              <a:gs pos="0">
                <a:srgbClr val="008CBE"/>
              </a:gs>
              <a:gs pos="88000">
                <a:srgbClr val="008CBE"/>
              </a:gs>
              <a:gs pos="0">
                <a:srgbClr val="004360">
                  <a:alpha val="93000"/>
                  <a:lumMod val="92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07BE7256-662E-42D4-9400-ADCA787E8A51}"/>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a:xfrm>
            <a:off x="8197465" y="334993"/>
            <a:ext cx="812884" cy="878630"/>
          </a:xfrm>
          <a:prstGeom prst="rect">
            <a:avLst/>
          </a:prstGeom>
          <a:effectLst>
            <a:outerShdw blurRad="939800" dir="19980000" algn="ctr" rotWithShape="0">
              <a:srgbClr val="000000">
                <a:alpha val="34000"/>
              </a:srgbClr>
            </a:outerShdw>
          </a:effectLst>
        </p:spPr>
      </p:pic>
    </p:spTree>
    <p:extLst>
      <p:ext uri="{BB962C8B-B14F-4D97-AF65-F5344CB8AC3E}">
        <p14:creationId xmlns:p14="http://schemas.microsoft.com/office/powerpoint/2010/main" val="2815967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0" y="0"/>
            <a:ext cx="9144000" cy="6858000"/>
          </a:xfrm>
          <a:prstGeom prst="rect">
            <a:avLst/>
          </a:prstGeom>
          <a:noFill/>
          <a:ln w="25400">
            <a:solidFill>
              <a:srgbClr val="F2F2F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rgbClr val="FFFFFF"/>
              </a:solidFill>
            </a:endParaRPr>
          </a:p>
        </p:txBody>
      </p:sp>
      <p:sp>
        <p:nvSpPr>
          <p:cNvPr id="162820" name="TextBox 3"/>
          <p:cNvSpPr txBox="1">
            <a:spLocks noChangeArrowheads="1"/>
          </p:cNvSpPr>
          <p:nvPr/>
        </p:nvSpPr>
        <p:spPr bwMode="auto">
          <a:xfrm>
            <a:off x="0" y="244475"/>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1400"/>
          </a:p>
        </p:txBody>
      </p:sp>
      <p:pic>
        <p:nvPicPr>
          <p:cNvPr id="162822" name="Picture 6"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4704" y="488929"/>
            <a:ext cx="6680738" cy="57176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3870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0" y="0"/>
            <a:ext cx="9144000" cy="6858000"/>
          </a:xfrm>
          <a:prstGeom prst="rect">
            <a:avLst/>
          </a:prstGeom>
          <a:noFill/>
          <a:ln w="25400">
            <a:solidFill>
              <a:srgbClr val="F2F2F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rgbClr val="FFFFFF"/>
              </a:solidFill>
            </a:endParaRPr>
          </a:p>
        </p:txBody>
      </p:sp>
      <p:sp>
        <p:nvSpPr>
          <p:cNvPr id="162820" name="TextBox 3"/>
          <p:cNvSpPr txBox="1">
            <a:spLocks noChangeArrowheads="1"/>
          </p:cNvSpPr>
          <p:nvPr/>
        </p:nvSpPr>
        <p:spPr bwMode="auto">
          <a:xfrm>
            <a:off x="0" y="244475"/>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1400"/>
          </a:p>
        </p:txBody>
      </p:sp>
      <p:pic>
        <p:nvPicPr>
          <p:cNvPr id="162822" name="Picture 6"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471" y="241957"/>
            <a:ext cx="5732766" cy="591388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12337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0" y="0"/>
            <a:ext cx="9144000" cy="6858000"/>
          </a:xfrm>
          <a:prstGeom prst="rect">
            <a:avLst/>
          </a:prstGeom>
          <a:noFill/>
          <a:ln w="25400">
            <a:solidFill>
              <a:srgbClr val="F2F2F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rgbClr val="FFFFFF"/>
              </a:solidFill>
            </a:endParaRPr>
          </a:p>
        </p:txBody>
      </p:sp>
      <p:sp>
        <p:nvSpPr>
          <p:cNvPr id="162820" name="TextBox 3"/>
          <p:cNvSpPr txBox="1">
            <a:spLocks noChangeArrowheads="1"/>
          </p:cNvSpPr>
          <p:nvPr/>
        </p:nvSpPr>
        <p:spPr bwMode="auto">
          <a:xfrm>
            <a:off x="0" y="244475"/>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1400"/>
          </a:p>
        </p:txBody>
      </p:sp>
      <p:pic>
        <p:nvPicPr>
          <p:cNvPr id="162822" name="Picture 6"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143" y="423631"/>
            <a:ext cx="7804805" cy="56076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60384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0" y="0"/>
            <a:ext cx="9144000" cy="6858000"/>
          </a:xfrm>
          <a:prstGeom prst="rect">
            <a:avLst/>
          </a:prstGeom>
          <a:noFill/>
          <a:ln w="25400">
            <a:solidFill>
              <a:srgbClr val="F2F2F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rgbClr val="FFFFFF"/>
              </a:solidFill>
            </a:endParaRPr>
          </a:p>
        </p:txBody>
      </p:sp>
      <p:sp>
        <p:nvSpPr>
          <p:cNvPr id="162820" name="TextBox 3"/>
          <p:cNvSpPr txBox="1">
            <a:spLocks noChangeArrowheads="1"/>
          </p:cNvSpPr>
          <p:nvPr/>
        </p:nvSpPr>
        <p:spPr bwMode="auto">
          <a:xfrm>
            <a:off x="0" y="244475"/>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1400"/>
          </a:p>
        </p:txBody>
      </p:sp>
      <p:pic>
        <p:nvPicPr>
          <p:cNvPr id="162822" name="Picture 6"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8614" y="279814"/>
            <a:ext cx="7462072" cy="582689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3679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0" y="0"/>
            <a:ext cx="9144000" cy="6858000"/>
          </a:xfrm>
          <a:prstGeom prst="rect">
            <a:avLst/>
          </a:prstGeom>
          <a:noFill/>
          <a:ln w="25400">
            <a:solidFill>
              <a:srgbClr val="F2F2F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rgbClr val="FFFFFF"/>
              </a:solidFill>
            </a:endParaRPr>
          </a:p>
        </p:txBody>
      </p:sp>
      <p:sp>
        <p:nvSpPr>
          <p:cNvPr id="162820" name="TextBox 3"/>
          <p:cNvSpPr txBox="1">
            <a:spLocks noChangeArrowheads="1"/>
          </p:cNvSpPr>
          <p:nvPr/>
        </p:nvSpPr>
        <p:spPr bwMode="auto">
          <a:xfrm>
            <a:off x="0" y="244475"/>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1400"/>
          </a:p>
        </p:txBody>
      </p:sp>
      <p:pic>
        <p:nvPicPr>
          <p:cNvPr id="162822" name="Picture 6"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602" y="440570"/>
            <a:ext cx="8430795" cy="54201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17624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0" y="0"/>
            <a:ext cx="9144000" cy="6858000"/>
          </a:xfrm>
          <a:prstGeom prst="rect">
            <a:avLst/>
          </a:prstGeom>
          <a:noFill/>
          <a:ln w="25400">
            <a:solidFill>
              <a:srgbClr val="F2F2F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rgbClr val="FFFFFF"/>
              </a:solidFill>
            </a:endParaRPr>
          </a:p>
        </p:txBody>
      </p:sp>
      <p:sp>
        <p:nvSpPr>
          <p:cNvPr id="162820" name="TextBox 3"/>
          <p:cNvSpPr txBox="1">
            <a:spLocks noChangeArrowheads="1"/>
          </p:cNvSpPr>
          <p:nvPr/>
        </p:nvSpPr>
        <p:spPr bwMode="auto">
          <a:xfrm>
            <a:off x="0" y="244475"/>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1400"/>
          </a:p>
        </p:txBody>
      </p:sp>
      <p:pic>
        <p:nvPicPr>
          <p:cNvPr id="162822" name="Picture 6"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751" y="1084115"/>
            <a:ext cx="8309699" cy="410380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25535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0" y="0"/>
            <a:ext cx="9144000" cy="6858000"/>
          </a:xfrm>
          <a:prstGeom prst="rect">
            <a:avLst/>
          </a:prstGeom>
          <a:noFill/>
          <a:ln w="25400">
            <a:solidFill>
              <a:srgbClr val="F2F2F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rgbClr val="FFFFFF"/>
              </a:solidFill>
            </a:endParaRPr>
          </a:p>
        </p:txBody>
      </p:sp>
      <p:sp>
        <p:nvSpPr>
          <p:cNvPr id="162820" name="TextBox 3"/>
          <p:cNvSpPr txBox="1">
            <a:spLocks noChangeArrowheads="1"/>
          </p:cNvSpPr>
          <p:nvPr/>
        </p:nvSpPr>
        <p:spPr bwMode="auto">
          <a:xfrm>
            <a:off x="0" y="244475"/>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1400"/>
          </a:p>
        </p:txBody>
      </p:sp>
      <p:pic>
        <p:nvPicPr>
          <p:cNvPr id="162822" name="Picture 6"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5673" y="549275"/>
            <a:ext cx="5353741" cy="55310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75554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1143000" y="-1143002"/>
            <a:ext cx="6858001" cy="9144002"/>
          </a:xfrm>
          <a:prstGeom prst="rect">
            <a:avLst/>
          </a:prstGeom>
          <a:gradFill flip="none" rotWithShape="1">
            <a:gsLst>
              <a:gs pos="0">
                <a:srgbClr val="008CBE"/>
              </a:gs>
              <a:gs pos="48000">
                <a:srgbClr val="008CBE"/>
              </a:gs>
              <a:gs pos="0">
                <a:srgbClr val="004360">
                  <a:alpha val="93000"/>
                  <a:lumMod val="92000"/>
                </a:srgb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600" b="1" dirty="0">
                <a:latin typeface="+mj-lt"/>
              </a:rPr>
              <a:t>Thanks for your attention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21" y="5365398"/>
            <a:ext cx="2043190" cy="144529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1155" y="5441053"/>
            <a:ext cx="1822324" cy="1299043"/>
          </a:xfrm>
          <a:prstGeom prst="rect">
            <a:avLst/>
          </a:prstGeom>
        </p:spPr>
      </p:pic>
      <p:pic>
        <p:nvPicPr>
          <p:cNvPr id="7" name="Picture 6">
            <a:extLst>
              <a:ext uri="{FF2B5EF4-FFF2-40B4-BE49-F238E27FC236}">
                <a16:creationId xmlns:a16="http://schemas.microsoft.com/office/drawing/2014/main" xmlns="" id="{ABE0328A-2D90-4036-BB50-8D2DB1CFF9C2}"/>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7896522" y="117904"/>
            <a:ext cx="1061854" cy="1147737"/>
          </a:xfrm>
          <a:prstGeom prst="rect">
            <a:avLst/>
          </a:prstGeom>
          <a:effectLst>
            <a:outerShdw blurRad="939800" dir="19980000" algn="ctr" rotWithShape="0">
              <a:srgbClr val="000000">
                <a:alpha val="34000"/>
              </a:srgbClr>
            </a:outerShdw>
          </a:effectLst>
        </p:spPr>
      </p:pic>
    </p:spTree>
    <p:extLst>
      <p:ext uri="{BB962C8B-B14F-4D97-AF65-F5344CB8AC3E}">
        <p14:creationId xmlns:p14="http://schemas.microsoft.com/office/powerpoint/2010/main" val="3948566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3B3E9B-F2E4-4077-87EB-28665AA61F0B}" type="slidenum">
              <a:rPr lang="en-US" smtClean="0"/>
              <a:t>2</a:t>
            </a:fld>
            <a:endParaRPr lang="en-US"/>
          </a:p>
        </p:txBody>
      </p:sp>
      <p:pic>
        <p:nvPicPr>
          <p:cNvPr id="5" name="Picture 4"/>
          <p:cNvPicPr>
            <a:picLocks noChangeAspect="1"/>
          </p:cNvPicPr>
          <p:nvPr/>
        </p:nvPicPr>
        <p:blipFill>
          <a:blip r:embed="rId3"/>
          <a:stretch>
            <a:fillRect/>
          </a:stretch>
        </p:blipFill>
        <p:spPr>
          <a:xfrm>
            <a:off x="379434" y="990205"/>
            <a:ext cx="8455881" cy="4510408"/>
          </a:xfrm>
          <a:prstGeom prst="rect">
            <a:avLst/>
          </a:prstGeom>
        </p:spPr>
      </p:pic>
    </p:spTree>
    <p:custDataLst>
      <p:tags r:id="rId1"/>
    </p:custDataLst>
    <p:extLst>
      <p:ext uri="{BB962C8B-B14F-4D97-AF65-F5344CB8AC3E}">
        <p14:creationId xmlns:p14="http://schemas.microsoft.com/office/powerpoint/2010/main" val="3841584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0" y="0"/>
            <a:ext cx="9144000" cy="6858000"/>
          </a:xfrm>
          <a:prstGeom prst="rect">
            <a:avLst/>
          </a:prstGeom>
          <a:noFill/>
          <a:ln w="25400">
            <a:solidFill>
              <a:srgbClr val="F2F2F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rgbClr val="FFFFFF"/>
              </a:solidFill>
            </a:endParaRPr>
          </a:p>
        </p:txBody>
      </p:sp>
      <p:sp>
        <p:nvSpPr>
          <p:cNvPr id="162820" name="TextBox 3"/>
          <p:cNvSpPr txBox="1">
            <a:spLocks noChangeArrowheads="1"/>
          </p:cNvSpPr>
          <p:nvPr/>
        </p:nvSpPr>
        <p:spPr bwMode="auto">
          <a:xfrm>
            <a:off x="0" y="244475"/>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1400"/>
          </a:p>
        </p:txBody>
      </p:sp>
      <p:pic>
        <p:nvPicPr>
          <p:cNvPr id="162822" name="Picture 6"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1026" y="214029"/>
            <a:ext cx="6841683" cy="608727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74593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BE3B3E9B-F2E4-4077-87EB-28665AA61F0B}" type="slidenum">
              <a:rPr lang="en-US" smtClean="0"/>
              <a:pPr/>
              <a:t>4</a:t>
            </a:fld>
            <a:endParaRPr lang="en-US"/>
          </a:p>
        </p:txBody>
      </p:sp>
      <p:pic>
        <p:nvPicPr>
          <p:cNvPr id="4" name="Picture 3"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557" y="688337"/>
            <a:ext cx="7784245" cy="545146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18675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E3B3E9B-F2E4-4077-87EB-28665AA61F0B}" type="slidenum">
              <a:rPr lang="en-US" smtClean="0"/>
              <a:pPr/>
              <a:t>5</a:t>
            </a:fld>
            <a:endParaRPr lang="en-US"/>
          </a:p>
        </p:txBody>
      </p:sp>
      <p:pic>
        <p:nvPicPr>
          <p:cNvPr id="4" name="Picture 3"/>
          <p:cNvPicPr>
            <a:picLocks noChangeAspect="1"/>
          </p:cNvPicPr>
          <p:nvPr/>
        </p:nvPicPr>
        <p:blipFill>
          <a:blip r:embed="rId2"/>
          <a:stretch>
            <a:fillRect/>
          </a:stretch>
        </p:blipFill>
        <p:spPr>
          <a:xfrm>
            <a:off x="0" y="1"/>
            <a:ext cx="9144000" cy="6812924"/>
          </a:xfrm>
          <a:prstGeom prst="rect">
            <a:avLst/>
          </a:prstGeom>
        </p:spPr>
      </p:pic>
    </p:spTree>
    <p:extLst>
      <p:ext uri="{BB962C8B-B14F-4D97-AF65-F5344CB8AC3E}">
        <p14:creationId xmlns:p14="http://schemas.microsoft.com/office/powerpoint/2010/main" val="3682859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Text Placeholder 4"/>
          <p:cNvSpPr>
            <a:spLocks noGrp="1"/>
          </p:cNvSpPr>
          <p:nvPr>
            <p:ph type="body" idx="1"/>
          </p:nvPr>
        </p:nvSpPr>
        <p:spPr>
          <a:xfrm>
            <a:off x="476404" y="5896204"/>
            <a:ext cx="7886700" cy="642708"/>
          </a:xfrm>
        </p:spPr>
        <p:txBody>
          <a:bodyPr/>
          <a:lstStyle/>
          <a:p>
            <a:pPr marL="342900" indent="-342900">
              <a:buFont typeface="Wingdings" panose="05000000000000000000" pitchFamily="2" charset="2"/>
              <a:buChar char="v"/>
            </a:pPr>
            <a:r>
              <a:rPr lang="en-US" dirty="0"/>
              <a:t>Switch by LMWH in high TE event situation.</a:t>
            </a:r>
          </a:p>
        </p:txBody>
      </p:sp>
      <p:sp>
        <p:nvSpPr>
          <p:cNvPr id="2" name="Slide Number Placeholder 1"/>
          <p:cNvSpPr>
            <a:spLocks noGrp="1"/>
          </p:cNvSpPr>
          <p:nvPr>
            <p:ph type="sldNum" sz="quarter" idx="12"/>
          </p:nvPr>
        </p:nvSpPr>
        <p:spPr/>
        <p:txBody>
          <a:bodyPr/>
          <a:lstStyle/>
          <a:p>
            <a:fld id="{BE3B3E9B-F2E4-4077-87EB-28665AA61F0B}" type="slidenum">
              <a:rPr lang="en-US" smtClean="0"/>
              <a:pPr/>
              <a:t>6</a:t>
            </a:fld>
            <a:endParaRPr lang="en-US"/>
          </a:p>
        </p:txBody>
      </p:sp>
      <p:pic>
        <p:nvPicPr>
          <p:cNvPr id="4" name="Picture 3"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010" y="117988"/>
            <a:ext cx="8715506" cy="533891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26859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0" y="0"/>
            <a:ext cx="9144000" cy="6858000"/>
          </a:xfrm>
          <a:prstGeom prst="rect">
            <a:avLst/>
          </a:prstGeom>
          <a:noFill/>
          <a:ln w="25400">
            <a:solidFill>
              <a:srgbClr val="F2F2F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rgbClr val="FFFFFF"/>
              </a:solidFill>
            </a:endParaRPr>
          </a:p>
        </p:txBody>
      </p:sp>
      <p:sp>
        <p:nvSpPr>
          <p:cNvPr id="162820" name="TextBox 3"/>
          <p:cNvSpPr txBox="1">
            <a:spLocks noChangeArrowheads="1"/>
          </p:cNvSpPr>
          <p:nvPr/>
        </p:nvSpPr>
        <p:spPr bwMode="auto">
          <a:xfrm>
            <a:off x="0" y="244475"/>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1400"/>
          </a:p>
        </p:txBody>
      </p:sp>
      <p:pic>
        <p:nvPicPr>
          <p:cNvPr id="162822" name="Picture 6"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377" y="334160"/>
            <a:ext cx="7626541" cy="556916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36731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0" y="0"/>
            <a:ext cx="9144000" cy="6858000"/>
          </a:xfrm>
          <a:prstGeom prst="rect">
            <a:avLst/>
          </a:prstGeom>
          <a:noFill/>
          <a:ln w="25400">
            <a:solidFill>
              <a:srgbClr val="F2F2F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rgbClr val="FFFFFF"/>
              </a:solidFill>
            </a:endParaRPr>
          </a:p>
        </p:txBody>
      </p:sp>
      <p:sp>
        <p:nvSpPr>
          <p:cNvPr id="162820" name="TextBox 3"/>
          <p:cNvSpPr txBox="1">
            <a:spLocks noChangeArrowheads="1"/>
          </p:cNvSpPr>
          <p:nvPr/>
        </p:nvSpPr>
        <p:spPr bwMode="auto">
          <a:xfrm>
            <a:off x="0" y="244475"/>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1400"/>
          </a:p>
        </p:txBody>
      </p:sp>
      <p:pic>
        <p:nvPicPr>
          <p:cNvPr id="162822" name="Picture 6"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782" y="596966"/>
            <a:ext cx="7965361" cy="52400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17179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0" y="0"/>
            <a:ext cx="9144000" cy="6858000"/>
          </a:xfrm>
          <a:prstGeom prst="rect">
            <a:avLst/>
          </a:prstGeom>
          <a:noFill/>
          <a:ln w="25400">
            <a:solidFill>
              <a:srgbClr val="F2F2F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rgbClr val="FFFFFF"/>
              </a:solidFill>
            </a:endParaRPr>
          </a:p>
        </p:txBody>
      </p:sp>
      <p:sp>
        <p:nvSpPr>
          <p:cNvPr id="162820" name="TextBox 3"/>
          <p:cNvSpPr txBox="1">
            <a:spLocks noChangeArrowheads="1"/>
          </p:cNvSpPr>
          <p:nvPr/>
        </p:nvSpPr>
        <p:spPr bwMode="auto">
          <a:xfrm>
            <a:off x="0" y="244475"/>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1400"/>
          </a:p>
        </p:txBody>
      </p:sp>
      <p:pic>
        <p:nvPicPr>
          <p:cNvPr id="162822" name="Picture 6"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377" y="278453"/>
            <a:ext cx="8287170" cy="521268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778133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0d595791-9807-48f9-a3e7-ab96b4d09620.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6790</TotalTime>
  <Words>698</Words>
  <Application>Microsoft Office PowerPoint</Application>
  <PresentationFormat>On-screen Show (4:3)</PresentationFormat>
  <Paragraphs>39</Paragraphs>
  <Slides>17</Slides>
  <Notes>13</Notes>
  <HiddenSlides>0</HiddenSlides>
  <MMClips>0</MMClips>
  <ScaleCrop>false</ScaleCrop>
  <HeadingPairs>
    <vt:vector size="4" baseType="variant">
      <vt:variant>
        <vt:lpstr>Theme</vt:lpstr>
      </vt:variant>
      <vt:variant>
        <vt:i4>5</vt:i4>
      </vt:variant>
      <vt:variant>
        <vt:lpstr>Slide Titles</vt:lpstr>
      </vt:variant>
      <vt:variant>
        <vt:i4>17</vt:i4>
      </vt:variant>
    </vt:vector>
  </HeadingPairs>
  <TitlesOfParts>
    <vt:vector size="22" baseType="lpstr">
      <vt:lpstr>Office Theme</vt:lpstr>
      <vt:lpstr>2_Custom Design</vt:lpstr>
      <vt:lpstr>1_Custom Design</vt:lpstr>
      <vt:lpstr>Custom Design</vt:lpstr>
      <vt:lpstr>1_Office Theme</vt:lpstr>
      <vt:lpstr>Practical Notes in using Direct Oral Anticoagulants (DOACs) in Stroke Patients with Atrial Fibrillation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Messages for Xalerban</dc:title>
  <dc:creator>Ali Khorramtosi</dc:creator>
  <cp:lastModifiedBy>movahedi</cp:lastModifiedBy>
  <cp:revision>275</cp:revision>
  <dcterms:created xsi:type="dcterms:W3CDTF">2016-04-30T08:10:10Z</dcterms:created>
  <dcterms:modified xsi:type="dcterms:W3CDTF">2020-10-10T07:13:34Z</dcterms:modified>
</cp:coreProperties>
</file>